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70" r:id="rId13"/>
    <p:sldId id="266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Реалізація </a:t>
            </a:r>
            <a:r>
              <a:rPr lang="uk-UA" dirty="0" err="1" smtClean="0"/>
              <a:t>студентоцентрованого</a:t>
            </a:r>
            <a:r>
              <a:rPr lang="uk-UA" dirty="0" smtClean="0"/>
              <a:t> підходу в освітній діяльності: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західноєвропейський досвід</a:t>
            </a:r>
          </a:p>
          <a:p>
            <a:endParaRPr lang="uk-UA" dirty="0">
              <a:solidFill>
                <a:schemeClr val="tx1"/>
              </a:solidFill>
            </a:endParaRPr>
          </a:p>
          <a:p>
            <a:r>
              <a:rPr lang="uk-UA" sz="2400" dirty="0" smtClean="0">
                <a:solidFill>
                  <a:schemeClr val="tx1"/>
                </a:solidFill>
              </a:rPr>
              <a:t>27 жовтня 2020 р.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D:\Downloads\лого-в-пнг-цвет (1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09" b="52637"/>
          <a:stretch/>
        </p:blipFill>
        <p:spPr bwMode="auto">
          <a:xfrm>
            <a:off x="85118" y="0"/>
            <a:ext cx="2840182" cy="236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95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Локальный диск\изображения\failu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20" y="332656"/>
            <a:ext cx="9181020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96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where your learners are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Вхідний контроль?</a:t>
            </a:r>
          </a:p>
          <a:p>
            <a:pPr marL="0" indent="0">
              <a:buNone/>
            </a:pPr>
            <a:r>
              <a:rPr lang="uk-UA" dirty="0" smtClean="0"/>
              <a:t>+</a:t>
            </a:r>
          </a:p>
          <a:p>
            <a:r>
              <a:rPr lang="uk-UA" dirty="0" smtClean="0"/>
              <a:t>Очікування від курсу</a:t>
            </a:r>
          </a:p>
          <a:p>
            <a:pPr marL="0" indent="0">
              <a:buNone/>
            </a:pPr>
            <a:r>
              <a:rPr lang="uk-UA" dirty="0" smtClean="0"/>
              <a:t>+</a:t>
            </a:r>
          </a:p>
          <a:p>
            <a:r>
              <a:rPr lang="uk-UA" dirty="0" smtClean="0"/>
              <a:t>Зміст курсу, мета вивчення, форми і режими роботи, контроль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442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Знайомство з дисципліною та ОП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b="1" dirty="0" smtClean="0"/>
              <a:t>Влаштуйте ОП </a:t>
            </a:r>
            <a:r>
              <a:rPr lang="en-US" b="1" dirty="0" smtClean="0"/>
              <a:t>quiz</a:t>
            </a:r>
            <a:r>
              <a:rPr lang="uk-UA" b="1" dirty="0" smtClean="0"/>
              <a:t>:</a:t>
            </a:r>
            <a:endParaRPr lang="en-US" b="1" dirty="0" smtClean="0"/>
          </a:p>
          <a:p>
            <a:pPr marL="0" indent="0">
              <a:buNone/>
            </a:pPr>
            <a:r>
              <a:rPr lang="uk-UA" dirty="0" smtClean="0"/>
              <a:t>Яку кваліфікацію Ви здобудете?</a:t>
            </a:r>
          </a:p>
          <a:p>
            <a:pPr marL="0" indent="0">
              <a:buNone/>
            </a:pPr>
            <a:r>
              <a:rPr lang="uk-UA" dirty="0" smtClean="0"/>
              <a:t>Скільки кредитів відведено на вивчення дисципліни?</a:t>
            </a:r>
          </a:p>
          <a:p>
            <a:pPr marL="0" indent="0">
              <a:buNone/>
            </a:pPr>
            <a:r>
              <a:rPr lang="uk-UA" dirty="0" smtClean="0"/>
              <a:t>Знайдіть дисципліну у структурно-логічній схемі і скажіть, з якими іншими дисциплінами вона пов’язана?</a:t>
            </a:r>
          </a:p>
          <a:p>
            <a:pPr marL="0" indent="0">
              <a:buNone/>
            </a:pPr>
            <a:r>
              <a:rPr lang="uk-UA" dirty="0" smtClean="0"/>
              <a:t>За матрицею визначте, які компетентності Ви розвинете під час вивчення дисципліни.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4765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Важливо: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Розуміти, що мотивує Ваших студентів</a:t>
            </a:r>
          </a:p>
          <a:p>
            <a:r>
              <a:rPr lang="uk-UA" dirty="0" smtClean="0"/>
              <a:t>Переконатись, що освітнє середовище є інклюзивним</a:t>
            </a:r>
          </a:p>
          <a:p>
            <a:r>
              <a:rPr lang="uk-UA" dirty="0" smtClean="0"/>
              <a:t>Дізнатись про те, як вчаться Ваші студенти</a:t>
            </a:r>
          </a:p>
          <a:p>
            <a:r>
              <a:rPr lang="uk-UA" dirty="0" smtClean="0"/>
              <a:t>Називайте по імені</a:t>
            </a:r>
          </a:p>
          <a:p>
            <a:r>
              <a:rPr lang="uk-UA" dirty="0" smtClean="0"/>
              <a:t>Хваліть</a:t>
            </a:r>
          </a:p>
          <a:p>
            <a:r>
              <a:rPr lang="uk-UA" dirty="0" smtClean="0"/>
              <a:t>Ставтеся як до рівних, ніякої зверхності</a:t>
            </a:r>
          </a:p>
          <a:p>
            <a:r>
              <a:rPr lang="uk-UA" dirty="0" smtClean="0"/>
              <a:t>План заняття має бути гнучким</a:t>
            </a:r>
          </a:p>
          <a:p>
            <a:r>
              <a:rPr lang="uk-UA" dirty="0" smtClean="0"/>
              <a:t>Посміхайтесь</a:t>
            </a:r>
          </a:p>
          <a:p>
            <a:r>
              <a:rPr lang="uk-UA" dirty="0" smtClean="0"/>
              <a:t>Жартуйте, але не насміхайтесь</a:t>
            </a:r>
          </a:p>
          <a:p>
            <a:r>
              <a:rPr lang="uk-UA" dirty="0" smtClean="0"/>
              <a:t>Пояснюйте, що робите і навіщо</a:t>
            </a:r>
          </a:p>
          <a:p>
            <a:r>
              <a:rPr lang="uk-UA" dirty="0" smtClean="0"/>
              <a:t>Наприкінці заняття – рефлексія і зворотний зв’язок</a:t>
            </a:r>
          </a:p>
          <a:p>
            <a:r>
              <a:rPr lang="uk-UA" dirty="0" smtClean="0"/>
              <a:t>Використовуйте приклади з власного життя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91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ПРИНЦИПИ СТУДЕНТОЦЕНТРОВАНОГО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НАВЧАННЯ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Викладач</a:t>
            </a:r>
            <a:r>
              <a:rPr lang="ru-RU" dirty="0"/>
              <a:t> не </a:t>
            </a:r>
            <a:r>
              <a:rPr lang="ru-RU" dirty="0" err="1"/>
              <a:t>має</a:t>
            </a:r>
            <a:r>
              <a:rPr lang="ru-RU" dirty="0"/>
              <a:t> бути лектором, </a:t>
            </a:r>
            <a:r>
              <a:rPr lang="ru-RU" dirty="0" err="1"/>
              <a:t>він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фасилітатор</a:t>
            </a:r>
            <a:r>
              <a:rPr lang="ru-RU" dirty="0"/>
              <a:t> у </a:t>
            </a:r>
            <a:r>
              <a:rPr lang="ru-RU" dirty="0" err="1"/>
              <a:t>навчальному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лекцій</a:t>
            </a:r>
            <a:r>
              <a:rPr lang="ru-RU" dirty="0"/>
              <a:t> –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досліджень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 err="1"/>
              <a:t>дискусій</a:t>
            </a:r>
            <a:r>
              <a:rPr lang="ru-RU" dirty="0"/>
              <a:t> та </a:t>
            </a:r>
            <a:r>
              <a:rPr lang="ru-RU" dirty="0" err="1"/>
              <a:t>проектних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en-GB" dirty="0"/>
              <a:t>flip learning</a:t>
            </a:r>
          </a:p>
          <a:p>
            <a:pPr marL="0" indent="0">
              <a:buNone/>
            </a:pPr>
            <a:r>
              <a:rPr lang="en-GB" dirty="0" smtClean="0"/>
              <a:t>4</a:t>
            </a:r>
            <a:r>
              <a:rPr lang="en-GB" dirty="0"/>
              <a:t>.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en-GB" dirty="0"/>
              <a:t>problem based learning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127" y="4806456"/>
            <a:ext cx="3784873" cy="2068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7031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Втілення</a:t>
            </a:r>
            <a:r>
              <a:rPr lang="ru-RU" dirty="0"/>
              <a:t> </a:t>
            </a:r>
            <a:r>
              <a:rPr lang="ru-RU" dirty="0" err="1"/>
              <a:t>студентоцентрованого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і </a:t>
            </a:r>
            <a:r>
              <a:rPr lang="ru-RU" dirty="0" err="1"/>
              <a:t>викладання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641379"/>
          </a:xfrm>
        </p:spPr>
        <p:txBody>
          <a:bodyPr>
            <a:noAutofit/>
          </a:bodyPr>
          <a:lstStyle/>
          <a:p>
            <a:r>
              <a:rPr lang="ru-RU" sz="2400" dirty="0" err="1"/>
              <a:t>повагу</a:t>
            </a:r>
            <a:r>
              <a:rPr lang="ru-RU" sz="2400" dirty="0"/>
              <a:t> й </a:t>
            </a:r>
            <a:r>
              <a:rPr lang="ru-RU" sz="2400" dirty="0" err="1"/>
              <a:t>увагу</a:t>
            </a:r>
            <a:r>
              <a:rPr lang="ru-RU" sz="2400" dirty="0"/>
              <a:t> до </a:t>
            </a:r>
            <a:r>
              <a:rPr lang="ru-RU" sz="2400" dirty="0" err="1"/>
              <a:t>розмаїтості</a:t>
            </a:r>
            <a:r>
              <a:rPr lang="ru-RU" sz="2400" dirty="0"/>
              <a:t> </a:t>
            </a:r>
            <a:r>
              <a:rPr lang="ru-RU" sz="2400" dirty="0" err="1"/>
              <a:t>студентів</a:t>
            </a:r>
            <a:r>
              <a:rPr lang="ru-RU" sz="2400" dirty="0"/>
              <a:t> та </a:t>
            </a:r>
            <a:r>
              <a:rPr lang="ru-RU" sz="2400" dirty="0" err="1"/>
              <a:t>їхніх</a:t>
            </a:r>
            <a:r>
              <a:rPr lang="ru-RU" sz="2400" dirty="0"/>
              <a:t> потреб,</a:t>
            </a:r>
          </a:p>
          <a:p>
            <a:pPr marL="0" indent="0">
              <a:buNone/>
            </a:pPr>
            <a:r>
              <a:rPr lang="ru-RU" sz="2400" dirty="0" err="1"/>
              <a:t>уможливлюючи</a:t>
            </a:r>
            <a:r>
              <a:rPr lang="ru-RU" sz="2400" dirty="0"/>
              <a:t> </a:t>
            </a:r>
            <a:r>
              <a:rPr lang="ru-RU" sz="2400" dirty="0" err="1"/>
              <a:t>гнучкі</a:t>
            </a:r>
            <a:r>
              <a:rPr lang="ru-RU" sz="2400" dirty="0"/>
              <a:t> </a:t>
            </a:r>
            <a:r>
              <a:rPr lang="ru-RU" sz="2400" dirty="0" err="1"/>
              <a:t>навчальні</a:t>
            </a:r>
            <a:r>
              <a:rPr lang="ru-RU" sz="2400" dirty="0"/>
              <a:t> </a:t>
            </a:r>
            <a:r>
              <a:rPr lang="ru-RU" sz="2400" dirty="0" err="1"/>
              <a:t>траєкторії</a:t>
            </a:r>
            <a:r>
              <a:rPr lang="ru-RU" sz="2400" dirty="0"/>
              <a:t>;</a:t>
            </a:r>
          </a:p>
          <a:p>
            <a:r>
              <a:rPr lang="ru-RU" sz="2400" dirty="0" err="1" smtClean="0"/>
              <a:t>застосування</a:t>
            </a:r>
            <a:r>
              <a:rPr lang="ru-RU" sz="2400" dirty="0" smtClean="0"/>
              <a:t> </a:t>
            </a:r>
            <a:r>
              <a:rPr lang="ru-RU" sz="2400" dirty="0" err="1"/>
              <a:t>різних</a:t>
            </a:r>
            <a:r>
              <a:rPr lang="ru-RU" sz="2400" dirty="0"/>
              <a:t> </a:t>
            </a:r>
            <a:r>
              <a:rPr lang="ru-RU" sz="2400" dirty="0" err="1"/>
              <a:t>способів</a:t>
            </a:r>
            <a:r>
              <a:rPr lang="ru-RU" sz="2400" dirty="0"/>
              <a:t> </a:t>
            </a:r>
            <a:r>
              <a:rPr lang="ru-RU" sz="2400" dirty="0" err="1"/>
              <a:t>подачі</a:t>
            </a:r>
            <a:r>
              <a:rPr lang="ru-RU" sz="2400" dirty="0"/>
              <a:t> </a:t>
            </a:r>
            <a:r>
              <a:rPr lang="ru-RU" sz="2400" dirty="0" err="1"/>
              <a:t>матеріалу</a:t>
            </a:r>
            <a:r>
              <a:rPr lang="ru-RU" sz="2400" dirty="0"/>
              <a:t>, де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доречно</a:t>
            </a:r>
            <a:r>
              <a:rPr lang="ru-RU" sz="2400" dirty="0"/>
              <a:t>;</a:t>
            </a:r>
          </a:p>
          <a:p>
            <a:r>
              <a:rPr lang="ru-RU" sz="2400" dirty="0" err="1" smtClean="0"/>
              <a:t>гнучке</a:t>
            </a:r>
            <a:r>
              <a:rPr lang="ru-RU" sz="2400" dirty="0" smtClean="0"/>
              <a:t> </a:t>
            </a:r>
            <a:r>
              <a:rPr lang="ru-RU" sz="2400" dirty="0" err="1"/>
              <a:t>використання</a:t>
            </a:r>
            <a:r>
              <a:rPr lang="ru-RU" sz="2400" dirty="0"/>
              <a:t> </a:t>
            </a:r>
            <a:r>
              <a:rPr lang="ru-RU" sz="2400" dirty="0" err="1"/>
              <a:t>різноманітних</a:t>
            </a:r>
            <a:r>
              <a:rPr lang="ru-RU" sz="2400" dirty="0"/>
              <a:t> </a:t>
            </a:r>
            <a:r>
              <a:rPr lang="ru-RU" sz="2400" dirty="0" err="1"/>
              <a:t>педагогічних</a:t>
            </a:r>
            <a:r>
              <a:rPr lang="ru-RU" sz="2400" dirty="0"/>
              <a:t> </a:t>
            </a:r>
            <a:r>
              <a:rPr lang="ru-RU" sz="2400" dirty="0" err="1"/>
              <a:t>методів</a:t>
            </a:r>
            <a:r>
              <a:rPr lang="ru-RU" sz="2400" dirty="0"/>
              <a:t>;</a:t>
            </a:r>
          </a:p>
          <a:p>
            <a:r>
              <a:rPr lang="ru-RU" sz="2400" dirty="0" err="1" smtClean="0"/>
              <a:t>регулярне</a:t>
            </a:r>
            <a:r>
              <a:rPr lang="ru-RU" sz="2400" dirty="0" smtClean="0"/>
              <a:t> </a:t>
            </a:r>
            <a:r>
              <a:rPr lang="ru-RU" sz="2400" dirty="0" err="1"/>
              <a:t>оцінювання</a:t>
            </a:r>
            <a:r>
              <a:rPr lang="ru-RU" sz="2400" dirty="0"/>
              <a:t> і </a:t>
            </a:r>
            <a:r>
              <a:rPr lang="ru-RU" sz="2400" dirty="0" err="1"/>
              <a:t>коригування</a:t>
            </a:r>
            <a:r>
              <a:rPr lang="ru-RU" sz="2400" dirty="0"/>
              <a:t> </a:t>
            </a:r>
            <a:r>
              <a:rPr lang="ru-RU" sz="2400" dirty="0" err="1"/>
              <a:t>способів</a:t>
            </a:r>
            <a:r>
              <a:rPr lang="ru-RU" sz="2400" dirty="0"/>
              <a:t> </a:t>
            </a:r>
            <a:r>
              <a:rPr lang="ru-RU" sz="2400" dirty="0" err="1"/>
              <a:t>подачі</a:t>
            </a:r>
            <a:r>
              <a:rPr lang="ru-RU" sz="2400" dirty="0"/>
              <a:t> </a:t>
            </a:r>
            <a:r>
              <a:rPr lang="ru-RU" sz="2400" dirty="0" err="1"/>
              <a:t>матеріалу</a:t>
            </a:r>
            <a:r>
              <a:rPr lang="ru-RU" sz="2400" dirty="0"/>
              <a:t> </a:t>
            </a:r>
            <a:r>
              <a:rPr lang="ru-RU" sz="2400" dirty="0" smtClean="0"/>
              <a:t>та </a:t>
            </a:r>
            <a:r>
              <a:rPr lang="ru-RU" sz="2400" dirty="0" err="1" smtClean="0"/>
              <a:t>педагогічних</a:t>
            </a:r>
            <a:r>
              <a:rPr lang="ru-RU" sz="2400" dirty="0" smtClean="0"/>
              <a:t> </a:t>
            </a:r>
            <a:r>
              <a:rPr lang="ru-RU" sz="2400" dirty="0" err="1"/>
              <a:t>методів</a:t>
            </a:r>
            <a:r>
              <a:rPr lang="ru-RU" sz="2400" dirty="0"/>
              <a:t>;</a:t>
            </a:r>
          </a:p>
          <a:p>
            <a:r>
              <a:rPr lang="ru-RU" sz="2400" dirty="0" err="1" smtClean="0"/>
              <a:t>заохочення</a:t>
            </a:r>
            <a:r>
              <a:rPr lang="ru-RU" sz="2400" dirty="0" smtClean="0"/>
              <a:t> у </a:t>
            </a:r>
            <a:r>
              <a:rPr lang="ru-RU" sz="2400" dirty="0" err="1" smtClean="0"/>
              <a:t>студентів</a:t>
            </a:r>
            <a:r>
              <a:rPr lang="ru-RU" sz="2400" dirty="0" smtClean="0"/>
              <a:t> </a:t>
            </a:r>
            <a:r>
              <a:rPr lang="ru-RU" sz="2400" dirty="0" err="1"/>
              <a:t>почуття</a:t>
            </a:r>
            <a:r>
              <a:rPr lang="ru-RU" sz="2400" dirty="0"/>
              <a:t> </a:t>
            </a:r>
            <a:r>
              <a:rPr lang="ru-RU" sz="2400" dirty="0" err="1"/>
              <a:t>незалежності</a:t>
            </a:r>
            <a:r>
              <a:rPr lang="ru-RU" sz="2400" dirty="0"/>
              <a:t> </a:t>
            </a:r>
            <a:r>
              <a:rPr lang="ru-RU" sz="2400" dirty="0" err="1"/>
              <a:t>водночас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 smtClean="0"/>
              <a:t>забезпеченням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належного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наставництва</a:t>
            </a:r>
            <a:r>
              <a:rPr lang="ru-RU" sz="2400" dirty="0" smtClean="0"/>
              <a:t> </a:t>
            </a:r>
            <a:r>
              <a:rPr lang="ru-RU" sz="2400" dirty="0"/>
              <a:t>і </a:t>
            </a:r>
            <a:r>
              <a:rPr lang="ru-RU" sz="2400" dirty="0" err="1"/>
              <a:t>підтримки</a:t>
            </a:r>
            <a:r>
              <a:rPr lang="ru-RU" sz="2400" dirty="0"/>
              <a:t> з боку </a:t>
            </a:r>
            <a:r>
              <a:rPr lang="ru-RU" sz="2400" dirty="0" err="1"/>
              <a:t>викладача</a:t>
            </a:r>
            <a:r>
              <a:rPr lang="ru-RU" sz="2400" dirty="0"/>
              <a:t>;</a:t>
            </a:r>
          </a:p>
          <a:p>
            <a:r>
              <a:rPr lang="ru-RU" sz="2400" dirty="0" err="1" smtClean="0"/>
              <a:t>розвиток</a:t>
            </a:r>
            <a:r>
              <a:rPr lang="ru-RU" sz="2400" dirty="0" smtClean="0"/>
              <a:t> </a:t>
            </a:r>
            <a:r>
              <a:rPr lang="ru-RU" sz="2400" dirty="0" err="1"/>
              <a:t>взаємоповаги</a:t>
            </a:r>
            <a:r>
              <a:rPr lang="ru-RU" sz="2400" dirty="0"/>
              <a:t> у </a:t>
            </a:r>
            <a:r>
              <a:rPr lang="ru-RU" sz="2400" dirty="0" err="1"/>
              <a:t>стосунках</a:t>
            </a:r>
            <a:r>
              <a:rPr lang="ru-RU" sz="2400" dirty="0"/>
              <a:t> </a:t>
            </a:r>
            <a:r>
              <a:rPr lang="ru-RU" sz="2400" dirty="0" smtClean="0"/>
              <a:t>студента </a:t>
            </a:r>
            <a:r>
              <a:rPr lang="ru-RU" sz="2400" dirty="0"/>
              <a:t>і </a:t>
            </a:r>
            <a:r>
              <a:rPr lang="ru-RU" sz="2400" dirty="0" err="1"/>
              <a:t>викладача</a:t>
            </a:r>
            <a:r>
              <a:rPr lang="ru-RU" sz="2400" dirty="0"/>
              <a:t>;</a:t>
            </a:r>
          </a:p>
          <a:p>
            <a:r>
              <a:rPr lang="ru-RU" sz="2400" dirty="0" err="1" smtClean="0"/>
              <a:t>наявність</a:t>
            </a:r>
            <a:r>
              <a:rPr lang="ru-RU" sz="2400" dirty="0" smtClean="0"/>
              <a:t> </a:t>
            </a:r>
            <a:r>
              <a:rPr lang="ru-RU" sz="2400" dirty="0" err="1"/>
              <a:t>належних</a:t>
            </a:r>
            <a:r>
              <a:rPr lang="ru-RU" sz="2400" dirty="0"/>
              <a:t> процедур </a:t>
            </a:r>
            <a:r>
              <a:rPr lang="ru-RU" sz="2400" dirty="0" err="1"/>
              <a:t>реагування</a:t>
            </a:r>
            <a:r>
              <a:rPr lang="ru-RU" sz="2400" dirty="0"/>
              <a:t> на </a:t>
            </a:r>
            <a:r>
              <a:rPr lang="ru-RU" sz="2400" dirty="0" err="1"/>
              <a:t>студентські</a:t>
            </a:r>
            <a:r>
              <a:rPr lang="ru-RU" sz="2400" dirty="0"/>
              <a:t> </a:t>
            </a:r>
            <a:r>
              <a:rPr lang="ru-RU" sz="2400" dirty="0" err="1"/>
              <a:t>скарги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0382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Приклади вправ: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70000" lnSpcReduction="20000"/>
          </a:bodyPr>
          <a:lstStyle/>
          <a:p>
            <a:r>
              <a:rPr lang="en-GB" dirty="0"/>
              <a:t>Feedback session</a:t>
            </a:r>
          </a:p>
          <a:p>
            <a:r>
              <a:rPr lang="en-GB" dirty="0"/>
              <a:t>Game</a:t>
            </a:r>
          </a:p>
          <a:p>
            <a:r>
              <a:rPr lang="en-GB" dirty="0"/>
              <a:t>Pyramid </a:t>
            </a:r>
            <a:r>
              <a:rPr lang="en-GB" dirty="0" smtClean="0"/>
              <a:t>group</a:t>
            </a:r>
          </a:p>
          <a:p>
            <a:endParaRPr lang="en-GB" dirty="0"/>
          </a:p>
          <a:p>
            <a:r>
              <a:rPr lang="en-GB" dirty="0"/>
              <a:t>Jigsaw learning</a:t>
            </a:r>
          </a:p>
          <a:p>
            <a:r>
              <a:rPr lang="en-GB" dirty="0"/>
              <a:t>Informal lecture</a:t>
            </a:r>
          </a:p>
          <a:p>
            <a:r>
              <a:rPr lang="en-GB" dirty="0"/>
              <a:t>Computer assisted learning</a:t>
            </a:r>
          </a:p>
          <a:p>
            <a:r>
              <a:rPr lang="en-GB" dirty="0"/>
              <a:t>Formal lecture</a:t>
            </a:r>
          </a:p>
          <a:p>
            <a:r>
              <a:rPr lang="en-GB" dirty="0"/>
              <a:t>Buzz groups</a:t>
            </a:r>
          </a:p>
          <a:p>
            <a:r>
              <a:rPr lang="en-GB" dirty="0"/>
              <a:t>Socratic technique</a:t>
            </a:r>
          </a:p>
          <a:p>
            <a:r>
              <a:rPr lang="en-GB" dirty="0"/>
              <a:t>Role play</a:t>
            </a:r>
          </a:p>
          <a:p>
            <a:r>
              <a:rPr lang="en-GB" dirty="0"/>
              <a:t>Distance learning</a:t>
            </a:r>
          </a:p>
          <a:p>
            <a:r>
              <a:rPr lang="en-GB" dirty="0"/>
              <a:t>Workshop</a:t>
            </a:r>
          </a:p>
          <a:p>
            <a:r>
              <a:rPr lang="en-GB" dirty="0"/>
              <a:t>Simulation</a:t>
            </a:r>
          </a:p>
          <a:p>
            <a:r>
              <a:rPr lang="en-GB" dirty="0"/>
              <a:t>Cross-over groups</a:t>
            </a:r>
          </a:p>
          <a:p>
            <a:r>
              <a:rPr lang="en-GB" dirty="0"/>
              <a:t>Gapped lecture</a:t>
            </a:r>
          </a:p>
          <a:p>
            <a:r>
              <a:rPr lang="en-GB" dirty="0"/>
              <a:t>Project</a:t>
            </a:r>
          </a:p>
          <a:p>
            <a:r>
              <a:rPr lang="en-GB" dirty="0"/>
              <a:t>Guided reading</a:t>
            </a:r>
          </a:p>
          <a:p>
            <a:r>
              <a:rPr lang="en-GB" dirty="0" err="1"/>
              <a:t>Lecturette</a:t>
            </a:r>
            <a:endParaRPr lang="en-GB" dirty="0"/>
          </a:p>
          <a:p>
            <a:r>
              <a:rPr lang="en-GB" dirty="0"/>
              <a:t>Open learning</a:t>
            </a:r>
          </a:p>
          <a:p>
            <a:r>
              <a:rPr lang="en-GB" dirty="0" err="1"/>
              <a:t>Tutorless</a:t>
            </a:r>
            <a:r>
              <a:rPr lang="en-GB" dirty="0"/>
              <a:t> group</a:t>
            </a:r>
          </a:p>
          <a:p>
            <a:r>
              <a:rPr lang="en-GB" dirty="0"/>
              <a:t>Group work</a:t>
            </a:r>
          </a:p>
          <a:p>
            <a:r>
              <a:rPr lang="en-GB" dirty="0"/>
              <a:t>Brainstorm</a:t>
            </a:r>
          </a:p>
        </p:txBody>
      </p:sp>
    </p:spTree>
    <p:extLst>
      <p:ext uri="{BB962C8B-B14F-4D97-AF65-F5344CB8AC3E}">
        <p14:creationId xmlns:p14="http://schemas.microsoft.com/office/powerpoint/2010/main" val="3251943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547" y="957567"/>
            <a:ext cx="3669725" cy="292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2903984" cy="290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Speaking corners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r>
              <a:rPr lang="en-US" dirty="0" smtClean="0"/>
              <a:t>Agree</a:t>
            </a:r>
            <a:r>
              <a:rPr lang="en-US" sz="2400" dirty="0" smtClean="0"/>
              <a:t> 						</a:t>
            </a:r>
            <a:r>
              <a:rPr lang="en-US" dirty="0" smtClean="0"/>
              <a:t>Disagree 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Not sure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604594"/>
            <a:ext cx="3173338" cy="317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016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Jig-saw reading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6369496" cy="477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1156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>Жива </a:t>
            </a:r>
            <a:r>
              <a:rPr lang="ru-RU" dirty="0" err="1"/>
              <a:t>бібліотека</a:t>
            </a:r>
            <a:r>
              <a:rPr lang="ru-RU" dirty="0" smtClean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800" dirty="0"/>
              <a:t>4 </a:t>
            </a:r>
            <a:r>
              <a:rPr lang="ru-RU" sz="2800" dirty="0" err="1"/>
              <a:t>групи</a:t>
            </a:r>
            <a:r>
              <a:rPr lang="ru-RU" sz="2800" dirty="0"/>
              <a:t> «</a:t>
            </a:r>
            <a:r>
              <a:rPr lang="ru-RU" sz="2800" dirty="0" err="1"/>
              <a:t>читають</a:t>
            </a:r>
            <a:r>
              <a:rPr lang="ru-RU" sz="2800" dirty="0"/>
              <a:t>» </a:t>
            </a:r>
            <a:r>
              <a:rPr lang="ru-RU" sz="2800" dirty="0" smtClean="0"/>
              <a:t>книги </a:t>
            </a:r>
          </a:p>
          <a:p>
            <a:pPr>
              <a:spcBef>
                <a:spcPts val="0"/>
              </a:spcBef>
            </a:pPr>
            <a:r>
              <a:rPr lang="uk-UA" sz="2800" dirty="0" smtClean="0"/>
              <a:t>П</a:t>
            </a:r>
            <a:r>
              <a:rPr lang="ru-RU" sz="2800" dirty="0" smtClean="0"/>
              <a:t>о </a:t>
            </a:r>
            <a:r>
              <a:rPr lang="ru-RU" sz="2800" dirty="0" err="1"/>
              <a:t>черзі</a:t>
            </a:r>
            <a:r>
              <a:rPr lang="ru-RU" sz="2800" dirty="0"/>
              <a:t> </a:t>
            </a:r>
            <a:r>
              <a:rPr lang="ru-RU" sz="2800" dirty="0" err="1" smtClean="0"/>
              <a:t>відбувається</a:t>
            </a:r>
            <a:r>
              <a:rPr lang="ru-RU" sz="2800" dirty="0" smtClean="0"/>
              <a:t> </a:t>
            </a:r>
            <a:r>
              <a:rPr lang="en-US" sz="2800" dirty="0" smtClean="0"/>
              <a:t>book-crossing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20 </a:t>
            </a:r>
            <a:r>
              <a:rPr lang="ru-RU" sz="2800" dirty="0" err="1"/>
              <a:t>хвилин</a:t>
            </a:r>
            <a:r>
              <a:rPr lang="ru-RU" sz="2800" dirty="0"/>
              <a:t> на </a:t>
            </a:r>
            <a:r>
              <a:rPr lang="ru-RU" sz="2800" dirty="0" smtClean="0"/>
              <a:t>книгу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Feedback</a:t>
            </a:r>
            <a:r>
              <a:rPr lang="uk-UA" sz="2800" dirty="0" smtClean="0"/>
              <a:t> «Відгук читача»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208" y="2816042"/>
            <a:ext cx="6909792" cy="4041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04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48000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Оцінювання, контроль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uk-UA" dirty="0" smtClean="0"/>
              <a:t>Спільна зі студентами домовленість щодо представлення результату роботи</a:t>
            </a:r>
          </a:p>
          <a:p>
            <a:r>
              <a:rPr lang="uk-UA" dirty="0" smtClean="0"/>
              <a:t>Взаємна оцінка студентів один одного</a:t>
            </a:r>
          </a:p>
          <a:p>
            <a:r>
              <a:rPr lang="uk-UA" dirty="0" smtClean="0"/>
              <a:t>Спільна зі студентами розробка критеріїв для оцінки</a:t>
            </a:r>
          </a:p>
          <a:p>
            <a:r>
              <a:rPr lang="en-US" dirty="0" smtClean="0"/>
              <a:t>Open-book quiz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1286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Енерджайзер</a:t>
            </a:r>
            <a:r>
              <a:rPr lang="ru-RU" dirty="0"/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/>
              <a:t>стають</a:t>
            </a:r>
            <a:r>
              <a:rPr lang="ru-RU" dirty="0"/>
              <a:t> в коло, </a:t>
            </a:r>
            <a:r>
              <a:rPr lang="ru-RU" dirty="0" err="1"/>
              <a:t>обличчям</a:t>
            </a:r>
            <a:r>
              <a:rPr lang="ru-RU" dirty="0"/>
              <a:t> </a:t>
            </a:r>
            <a:r>
              <a:rPr lang="ru-RU" dirty="0" err="1"/>
              <a:t>назовні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err="1" smtClean="0"/>
              <a:t>Рахують</a:t>
            </a:r>
            <a:r>
              <a:rPr lang="ru-RU" dirty="0" smtClean="0"/>
              <a:t> </a:t>
            </a:r>
            <a:r>
              <a:rPr lang="ru-RU" dirty="0"/>
              <a:t>до 10 (не </a:t>
            </a:r>
            <a:r>
              <a:rPr lang="ru-RU" dirty="0" err="1"/>
              <a:t>ланцюжком</a:t>
            </a:r>
            <a:r>
              <a:rPr lang="ru-RU" dirty="0"/>
              <a:t>). </a:t>
            </a:r>
            <a:endParaRPr lang="en-US" dirty="0" smtClean="0"/>
          </a:p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/>
              <a:t>називають</a:t>
            </a:r>
            <a:r>
              <a:rPr lang="ru-RU" dirty="0"/>
              <a:t> число </a:t>
            </a:r>
            <a:r>
              <a:rPr lang="ru-RU" dirty="0" err="1"/>
              <a:t>одночасно</a:t>
            </a:r>
            <a:r>
              <a:rPr lang="ru-RU" dirty="0"/>
              <a:t>, </a:t>
            </a:r>
            <a:r>
              <a:rPr lang="ru-RU" dirty="0" err="1"/>
              <a:t>починають</a:t>
            </a:r>
            <a:r>
              <a:rPr lang="ru-RU" dirty="0"/>
              <a:t> </a:t>
            </a:r>
            <a:r>
              <a:rPr lang="ru-RU" dirty="0" err="1"/>
              <a:t>спочатку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956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76664"/>
          </a:xfrm>
        </p:spPr>
        <p:txBody>
          <a:bodyPr/>
          <a:lstStyle/>
          <a:p>
            <a:endParaRPr lang="uk-UA" dirty="0" smtClean="0"/>
          </a:p>
          <a:p>
            <a:pPr marL="0" indent="0" algn="ctr">
              <a:buNone/>
            </a:pPr>
            <a:r>
              <a:rPr lang="uk-UA" sz="6000" dirty="0" smtClean="0"/>
              <a:t>Дякую за увагу!</a:t>
            </a:r>
            <a:endParaRPr lang="ru-RU" sz="6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67000"/>
            <a:ext cx="62865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06646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394</Words>
  <Application>Microsoft Office PowerPoint</Application>
  <PresentationFormat>Экран (4:3)</PresentationFormat>
  <Paragraphs>97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Реалізація студентоцентрованого підходу в освітній діяльності:</vt:lpstr>
      <vt:lpstr>Презентация PowerPoint</vt:lpstr>
      <vt:lpstr>Start where your learners are</vt:lpstr>
      <vt:lpstr>Знайомство з дисципліною та ОП</vt:lpstr>
      <vt:lpstr>Важливо:</vt:lpstr>
      <vt:lpstr>ПРИНЦИПИ СТУДЕНТОЦЕНТРОВАНОГО НАВЧАННЯ</vt:lpstr>
      <vt:lpstr>Втілення студентоцентрованого навчання і викладання передбачає:</vt:lpstr>
      <vt:lpstr>Приклади вправ:</vt:lpstr>
      <vt:lpstr>Speaking corners</vt:lpstr>
      <vt:lpstr>Jig-saw reading</vt:lpstr>
      <vt:lpstr>Жива бібліотека: </vt:lpstr>
      <vt:lpstr>Оцінювання, контроль</vt:lpstr>
      <vt:lpstr>Енерджайзер: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Реалізація студентоцентрованого підходу в освітній діяльності:</dc:title>
  <dc:creator>Lenovo</dc:creator>
  <cp:lastModifiedBy>Олександр павленко</cp:lastModifiedBy>
  <cp:revision>11</cp:revision>
  <dcterms:modified xsi:type="dcterms:W3CDTF">2020-10-28T10:25:44Z</dcterms:modified>
</cp:coreProperties>
</file>