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85" r:id="rId2"/>
    <p:sldId id="257" r:id="rId3"/>
    <p:sldId id="271" r:id="rId4"/>
    <p:sldId id="272" r:id="rId5"/>
    <p:sldId id="274" r:id="rId6"/>
    <p:sldId id="275" r:id="rId7"/>
    <p:sldId id="267" r:id="rId8"/>
    <p:sldId id="283" r:id="rId9"/>
    <p:sldId id="276" r:id="rId10"/>
    <p:sldId id="278" r:id="rId11"/>
    <p:sldId id="279" r:id="rId12"/>
    <p:sldId id="281" r:id="rId13"/>
    <p:sldId id="280" r:id="rId14"/>
    <p:sldId id="28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4660"/>
  </p:normalViewPr>
  <p:slideViewPr>
    <p:cSldViewPr>
      <p:cViewPr varScale="1">
        <p:scale>
          <a:sx n="86" d="100"/>
          <a:sy n="86" d="100"/>
        </p:scale>
        <p:origin x="15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896770628606592E-2"/>
          <c:y val="4.0328127828333525E-2"/>
          <c:w val="0.68390186262010633"/>
          <c:h val="0.812870669598802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Абсолютна успішність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ННІ СПМО</c:v>
                </c:pt>
                <c:pt idx="1">
                  <c:v>ІМЕ</c:v>
                </c:pt>
                <c:pt idx="2">
                  <c:v>Х/Б</c:v>
                </c:pt>
                <c:pt idx="3">
                  <c:v>П/Г</c:v>
                </c:pt>
                <c:pt idx="4">
                  <c:v>Ф/Ф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0.80900000000000005</c:v>
                </c:pt>
                <c:pt idx="1">
                  <c:v>0.76900000000000002</c:v>
                </c:pt>
                <c:pt idx="2">
                  <c:v>0.85299999999999998</c:v>
                </c:pt>
                <c:pt idx="3">
                  <c:v>0.77700000000000002</c:v>
                </c:pt>
                <c:pt idx="4">
                  <c:v>0.746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67-4003-820B-D1FF11A64F3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Абсолютна якість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2178078137218659E-2"/>
                  <c:y val="-1.8155662442735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67-4003-820B-D1FF11A64F32}"/>
                </c:ext>
              </c:extLst>
            </c:dLbl>
            <c:dLbl>
              <c:idx val="1"/>
              <c:layout>
                <c:manualLayout>
                  <c:x val="3.8028637798531141E-2"/>
                  <c:y val="-2.59366606324787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C67-4003-820B-D1FF11A64F32}"/>
                </c:ext>
              </c:extLst>
            </c:dLbl>
            <c:dLbl>
              <c:idx val="2"/>
              <c:layout>
                <c:manualLayout>
                  <c:x val="3.3640718052546779E-2"/>
                  <c:y val="-1.8155662442735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C67-4003-820B-D1FF11A64F32}"/>
                </c:ext>
              </c:extLst>
            </c:dLbl>
            <c:dLbl>
              <c:idx val="3"/>
              <c:layout>
                <c:manualLayout>
                  <c:x val="4.0953917629187382E-2"/>
                  <c:y val="-1.2968330316239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67-4003-820B-D1FF11A64F32}"/>
                </c:ext>
              </c:extLst>
            </c:dLbl>
            <c:dLbl>
              <c:idx val="4"/>
              <c:layout>
                <c:manualLayout>
                  <c:x val="3.6565997883203021E-2"/>
                  <c:y val="-7.78099818974362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67-4003-820B-D1FF11A64F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ННІ СПМО</c:v>
                </c:pt>
                <c:pt idx="1">
                  <c:v>ІМЕ</c:v>
                </c:pt>
                <c:pt idx="2">
                  <c:v>Х/Б</c:v>
                </c:pt>
                <c:pt idx="3">
                  <c:v>П/Г</c:v>
                </c:pt>
                <c:pt idx="4">
                  <c:v>Ф/Ф</c:v>
                </c:pt>
              </c:strCache>
            </c:strRef>
          </c:cat>
          <c:val>
            <c:numRef>
              <c:f>Лист1!$C$2:$C$6</c:f>
              <c:numCache>
                <c:formatCode>0.0%</c:formatCode>
                <c:ptCount val="5"/>
                <c:pt idx="0">
                  <c:v>0.53600000000000003</c:v>
                </c:pt>
                <c:pt idx="1">
                  <c:v>0.55700000000000005</c:v>
                </c:pt>
                <c:pt idx="2">
                  <c:v>0.52100000000000002</c:v>
                </c:pt>
                <c:pt idx="3">
                  <c:v>0.437</c:v>
                </c:pt>
                <c:pt idx="4">
                  <c:v>0.54900000000000004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C67-4003-820B-D1FF11A64F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7513216"/>
        <c:axId val="27514752"/>
        <c:axId val="0"/>
      </c:bar3DChart>
      <c:catAx>
        <c:axId val="275132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7514752"/>
        <c:crosses val="autoZero"/>
        <c:auto val="1"/>
        <c:lblAlgn val="ctr"/>
        <c:lblOffset val="100"/>
        <c:noMultiLvlLbl val="0"/>
      </c:catAx>
      <c:valAx>
        <c:axId val="2751475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27513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968177792519343"/>
          <c:y val="7.5507950097048041E-2"/>
          <c:w val="0.21569182292152533"/>
          <c:h val="0.8515777658691519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32538153306619"/>
          <c:y val="4.0839895013123358E-2"/>
          <c:w val="0.8215408285158049"/>
          <c:h val="0.739417688929274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Абсолютна успішність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1"/>
              <c:layout>
                <c:manualLayout>
                  <c:x val="2.3114429774297604E-2"/>
                  <c:y val="-5.86392733532060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9D-43EE-923A-6292886423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ННІ СПМО</c:v>
                </c:pt>
                <c:pt idx="1">
                  <c:v>ІМЕ</c:v>
                </c:pt>
                <c:pt idx="2">
                  <c:v>П/Г</c:v>
                </c:pt>
                <c:pt idx="3">
                  <c:v>Х/Б</c:v>
                </c:pt>
                <c:pt idx="4">
                  <c:v>Ф/Ф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0.92600000000000005</c:v>
                </c:pt>
                <c:pt idx="1">
                  <c:v>0.623</c:v>
                </c:pt>
                <c:pt idx="2">
                  <c:v>0.78800000000000003</c:v>
                </c:pt>
                <c:pt idx="3" formatCode="0%">
                  <c:v>0.8</c:v>
                </c:pt>
                <c:pt idx="4">
                  <c:v>0.83899999999999997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9D-43EE-923A-62928864235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Якість знань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3.0819239699063472E-2"/>
                  <c:y val="2.9319636676603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9D-43EE-923A-629288642354}"/>
                </c:ext>
              </c:extLst>
            </c:dLbl>
            <c:dLbl>
              <c:idx val="1"/>
              <c:layout>
                <c:manualLayout>
                  <c:x val="2.8893037217872005E-2"/>
                  <c:y val="2.9319636676603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9D-43EE-923A-629288642354}"/>
                </c:ext>
              </c:extLst>
            </c:dLbl>
            <c:dLbl>
              <c:idx val="2"/>
              <c:layout>
                <c:manualLayout>
                  <c:x val="4.0450100435534098E-2"/>
                  <c:y val="-2.93219453094122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9D-43EE-923A-629288642354}"/>
                </c:ext>
              </c:extLst>
            </c:dLbl>
            <c:dLbl>
              <c:idx val="3"/>
              <c:layout>
                <c:manualLayout>
                  <c:x val="4.0450252105020804E-2"/>
                  <c:y val="5.86392733532060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9D-43EE-923A-629288642354}"/>
                </c:ext>
              </c:extLst>
            </c:dLbl>
            <c:dLbl>
              <c:idx val="4"/>
              <c:layout>
                <c:manualLayout>
                  <c:x val="2.8893037217872005E-2"/>
                  <c:y val="2.9319636676603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9D-43EE-923A-6292886423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ННІ СПМО</c:v>
                </c:pt>
                <c:pt idx="1">
                  <c:v>ІМЕ</c:v>
                </c:pt>
                <c:pt idx="2">
                  <c:v>П/Г</c:v>
                </c:pt>
                <c:pt idx="3">
                  <c:v>Х/Б</c:v>
                </c:pt>
                <c:pt idx="4">
                  <c:v>Ф/Ф</c:v>
                </c:pt>
              </c:strCache>
            </c:strRef>
          </c:cat>
          <c:val>
            <c:numRef>
              <c:f>Лист1!$C$2:$C$6</c:f>
              <c:numCache>
                <c:formatCode>0.0%</c:formatCode>
                <c:ptCount val="5"/>
                <c:pt idx="0">
                  <c:v>0.61699999999999999</c:v>
                </c:pt>
                <c:pt idx="1">
                  <c:v>0.34899999999999998</c:v>
                </c:pt>
                <c:pt idx="2">
                  <c:v>0.40400000000000003</c:v>
                </c:pt>
                <c:pt idx="3">
                  <c:v>0.375</c:v>
                </c:pt>
                <c:pt idx="4">
                  <c:v>0.61699999999999999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F9D-43EE-923A-629288642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955584"/>
        <c:axId val="27957120"/>
      </c:barChart>
      <c:catAx>
        <c:axId val="27955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957120"/>
        <c:crosses val="autoZero"/>
        <c:auto val="1"/>
        <c:lblAlgn val="ctr"/>
        <c:lblOffset val="100"/>
        <c:noMultiLvlLbl val="0"/>
      </c:catAx>
      <c:valAx>
        <c:axId val="27957120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795558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2291729410011167"/>
          <c:y val="0.90849558402096975"/>
          <c:w val="0.46370434252437714"/>
          <c:h val="8.3954746403153299E-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32538153306619"/>
          <c:y val="4.0839895013123358E-2"/>
          <c:w val="0.8215408285158049"/>
          <c:h val="0.739417688929274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Абсолютна успішність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1"/>
              <c:layout>
                <c:manualLayout>
                  <c:x val="2.3114429774297604E-2"/>
                  <c:y val="-5.86392733532060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FC-459B-9E26-E4E875E502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ННІ СПМО</c:v>
                </c:pt>
                <c:pt idx="1">
                  <c:v>ІМЕ</c:v>
                </c:pt>
                <c:pt idx="2">
                  <c:v>П/Г</c:v>
                </c:pt>
                <c:pt idx="3">
                  <c:v>Х/Б</c:v>
                </c:pt>
                <c:pt idx="4">
                  <c:v>Ф/Ф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0.80600000000000005</c:v>
                </c:pt>
                <c:pt idx="1">
                  <c:v>0.89200000000000002</c:v>
                </c:pt>
                <c:pt idx="2">
                  <c:v>0.82</c:v>
                </c:pt>
                <c:pt idx="3" formatCode="0%">
                  <c:v>0.88900000000000001</c:v>
                </c:pt>
                <c:pt idx="4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FC-459B-9E26-E4E875E5026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Якість знань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3.0819239699063472E-2"/>
                  <c:y val="2.9319636676603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FC-459B-9E26-E4E875E50269}"/>
                </c:ext>
              </c:extLst>
            </c:dLbl>
            <c:dLbl>
              <c:idx val="1"/>
              <c:layout>
                <c:manualLayout>
                  <c:x val="2.8893037217872005E-2"/>
                  <c:y val="2.9319636676603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FC-459B-9E26-E4E875E50269}"/>
                </c:ext>
              </c:extLst>
            </c:dLbl>
            <c:dLbl>
              <c:idx val="2"/>
              <c:layout>
                <c:manualLayout>
                  <c:x val="4.0450100435534098E-2"/>
                  <c:y val="-2.93219453094122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6FC-459B-9E26-E4E875E50269}"/>
                </c:ext>
              </c:extLst>
            </c:dLbl>
            <c:dLbl>
              <c:idx val="3"/>
              <c:layout>
                <c:manualLayout>
                  <c:x val="4.0450252105020804E-2"/>
                  <c:y val="5.86392733532060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FC-459B-9E26-E4E875E50269}"/>
                </c:ext>
              </c:extLst>
            </c:dLbl>
            <c:dLbl>
              <c:idx val="4"/>
              <c:layout>
                <c:manualLayout>
                  <c:x val="2.8893037217872005E-2"/>
                  <c:y val="2.9319636676603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6FC-459B-9E26-E4E875E502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ННІ СПМО</c:v>
                </c:pt>
                <c:pt idx="1">
                  <c:v>ІМЕ</c:v>
                </c:pt>
                <c:pt idx="2">
                  <c:v>П/Г</c:v>
                </c:pt>
                <c:pt idx="3">
                  <c:v>Х/Б</c:v>
                </c:pt>
                <c:pt idx="4">
                  <c:v>Ф/Ф</c:v>
                </c:pt>
              </c:strCache>
            </c:strRef>
          </c:cat>
          <c:val>
            <c:numRef>
              <c:f>Лист1!$C$2:$C$6</c:f>
              <c:numCache>
                <c:formatCode>0.0%</c:formatCode>
                <c:ptCount val="5"/>
                <c:pt idx="0">
                  <c:v>0.41399999999999998</c:v>
                </c:pt>
                <c:pt idx="1">
                  <c:v>0.59</c:v>
                </c:pt>
                <c:pt idx="2">
                  <c:v>0.36899999999999999</c:v>
                </c:pt>
                <c:pt idx="3">
                  <c:v>0.44400000000000001</c:v>
                </c:pt>
                <c:pt idx="4">
                  <c:v>0.28599999999999998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6FC-459B-9E26-E4E875E502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230016"/>
        <c:axId val="28231552"/>
      </c:barChart>
      <c:catAx>
        <c:axId val="28230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231552"/>
        <c:crosses val="autoZero"/>
        <c:auto val="1"/>
        <c:lblAlgn val="ctr"/>
        <c:lblOffset val="100"/>
        <c:noMultiLvlLbl val="0"/>
      </c:catAx>
      <c:valAx>
        <c:axId val="2823155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823001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2291729410011167"/>
          <c:y val="0.90849558402096975"/>
          <c:w val="0.46370434252437714"/>
          <c:h val="8.3954746403153299E-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132538153306619"/>
          <c:y val="4.0839895013123358E-2"/>
          <c:w val="0.8215408285158049"/>
          <c:h val="0.739417688929274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Абсолютна успішність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 prstMaterial="matte">
              <a:bevelT w="127000" h="63500"/>
            </a:sp3d>
          </c:spPr>
          <c:invertIfNegative val="0"/>
          <c:dLbls>
            <c:dLbl>
              <c:idx val="1"/>
              <c:layout>
                <c:manualLayout>
                  <c:x val="2.3114429774297604E-2"/>
                  <c:y val="-5.86392733532060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46-4BE5-B785-38681A0F25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ННІ СПМО</c:v>
                </c:pt>
                <c:pt idx="1">
                  <c:v>ІМЕ</c:v>
                </c:pt>
                <c:pt idx="2">
                  <c:v>П/Г</c:v>
                </c:pt>
                <c:pt idx="3">
                  <c:v>Х/Б</c:v>
                </c:pt>
                <c:pt idx="4">
                  <c:v>Ф/Ф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0.747</c:v>
                </c:pt>
                <c:pt idx="1">
                  <c:v>0.83699999999999997</c:v>
                </c:pt>
                <c:pt idx="2">
                  <c:v>0.73699999999999999</c:v>
                </c:pt>
                <c:pt idx="3" formatCode="0%">
                  <c:v>0.85199999999999998</c:v>
                </c:pt>
                <c:pt idx="4">
                  <c:v>0.73799999999999999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46-4BE5-B785-38681A0F257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Якість знань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>
                <c:manualLayout>
                  <c:x val="3.0819239699063472E-2"/>
                  <c:y val="2.9319636676603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46-4BE5-B785-38681A0F2570}"/>
                </c:ext>
              </c:extLst>
            </c:dLbl>
            <c:dLbl>
              <c:idx val="1"/>
              <c:layout>
                <c:manualLayout>
                  <c:x val="2.8893037217872005E-2"/>
                  <c:y val="2.9319636676603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46-4BE5-B785-38681A0F2570}"/>
                </c:ext>
              </c:extLst>
            </c:dLbl>
            <c:dLbl>
              <c:idx val="2"/>
              <c:layout>
                <c:manualLayout>
                  <c:x val="4.0450100435534098E-2"/>
                  <c:y val="-2.93219453094122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46-4BE5-B785-38681A0F2570}"/>
                </c:ext>
              </c:extLst>
            </c:dLbl>
            <c:dLbl>
              <c:idx val="3"/>
              <c:layout>
                <c:manualLayout>
                  <c:x val="4.0450252105020804E-2"/>
                  <c:y val="5.86392733532060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46-4BE5-B785-38681A0F2570}"/>
                </c:ext>
              </c:extLst>
            </c:dLbl>
            <c:dLbl>
              <c:idx val="4"/>
              <c:layout>
                <c:manualLayout>
                  <c:x val="2.8893037217872005E-2"/>
                  <c:y val="2.93196366766030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46-4BE5-B785-38681A0F25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ННІ СПМО</c:v>
                </c:pt>
                <c:pt idx="1">
                  <c:v>ІМЕ</c:v>
                </c:pt>
                <c:pt idx="2">
                  <c:v>П/Г</c:v>
                </c:pt>
                <c:pt idx="3">
                  <c:v>Х/Б</c:v>
                </c:pt>
                <c:pt idx="4">
                  <c:v>Ф/Ф</c:v>
                </c:pt>
              </c:strCache>
            </c:strRef>
          </c:cat>
          <c:val>
            <c:numRef>
              <c:f>Лист1!$C$2:$C$6</c:f>
              <c:numCache>
                <c:formatCode>0.0%</c:formatCode>
                <c:ptCount val="5"/>
                <c:pt idx="0">
                  <c:v>0.56100000000000005</c:v>
                </c:pt>
                <c:pt idx="1">
                  <c:v>0.68300000000000005</c:v>
                </c:pt>
                <c:pt idx="2">
                  <c:v>0.48099999999999998</c:v>
                </c:pt>
                <c:pt idx="3">
                  <c:v>0.58199999999999996</c:v>
                </c:pt>
                <c:pt idx="4">
                  <c:v>0.60099999999999998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D46-4BE5-B785-38681A0F2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439488"/>
        <c:axId val="27441024"/>
      </c:barChart>
      <c:catAx>
        <c:axId val="274394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7441024"/>
        <c:crosses val="autoZero"/>
        <c:auto val="1"/>
        <c:lblAlgn val="ctr"/>
        <c:lblOffset val="100"/>
        <c:noMultiLvlLbl val="0"/>
      </c:catAx>
      <c:valAx>
        <c:axId val="2744102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743948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2291729410011167"/>
          <c:y val="0.90849558402096975"/>
          <c:w val="0.46370434252437714"/>
          <c:h val="8.3954746403153299E-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260648"/>
            <a:ext cx="7406640" cy="3312368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r>
              <a:rPr lang="uk-UA" sz="4400" b="1" i="1" dirty="0" smtClean="0">
                <a:solidFill>
                  <a:srgbClr val="FF0000"/>
                </a:solidFill>
              </a:rPr>
              <a:t/>
            </a:r>
            <a:br>
              <a:rPr lang="uk-UA" sz="4400" b="1" i="1" dirty="0" smtClean="0">
                <a:solidFill>
                  <a:srgbClr val="FF0000"/>
                </a:solidFill>
              </a:rPr>
            </a:br>
            <a:r>
              <a:rPr lang="uk-UA" sz="4400" b="1" i="1" dirty="0" smtClean="0">
                <a:solidFill>
                  <a:srgbClr val="FF0000"/>
                </a:solidFill>
              </a:rPr>
              <a:t/>
            </a:r>
            <a:br>
              <a:rPr lang="uk-UA" sz="4400" b="1" i="1" dirty="0" smtClean="0">
                <a:solidFill>
                  <a:srgbClr val="FF0000"/>
                </a:solidFill>
              </a:rPr>
            </a:br>
            <a:r>
              <a:rPr lang="uk-UA" sz="4800" b="1" dirty="0" smtClean="0"/>
              <a:t>Результати </a:t>
            </a:r>
            <a:r>
              <a:rPr lang="uk-UA" sz="4800" b="1" dirty="0"/>
              <a:t>ректорського контролю якості підготовки здобувачів вищої освіти</a:t>
            </a:r>
            <a:endParaRPr lang="ru-RU" sz="48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653136"/>
            <a:ext cx="7416824" cy="1176536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uk-UA" sz="3600" b="1" smtClean="0">
                <a:solidFill>
                  <a:schemeClr val="accent6">
                    <a:lumMod val="75000"/>
                  </a:schemeClr>
                </a:solidFill>
              </a:rPr>
              <a:t>ІІ </a:t>
            </a:r>
            <a:r>
              <a:rPr lang="uk-UA" sz="3600" b="1" smtClean="0">
                <a:solidFill>
                  <a:schemeClr val="accent6">
                    <a:lumMod val="75000"/>
                  </a:schemeClr>
                </a:solidFill>
              </a:rPr>
              <a:t>семестр </a:t>
            </a:r>
            <a:r>
              <a:rPr lang="uk-UA" sz="3600" b="1" smtClean="0">
                <a:solidFill>
                  <a:schemeClr val="accent6">
                    <a:lumMod val="75000"/>
                  </a:schemeClr>
                </a:solidFill>
              </a:rPr>
              <a:t>2019/2020 </a:t>
            </a:r>
            <a:r>
              <a:rPr lang="uk-UA" sz="3600" b="1" dirty="0" smtClean="0">
                <a:solidFill>
                  <a:schemeClr val="accent6">
                    <a:lumMod val="75000"/>
                  </a:schemeClr>
                </a:solidFill>
              </a:rPr>
              <a:t>навчальний рік</a:t>
            </a: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428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b="1" dirty="0" smtClean="0">
                <a:solidFill>
                  <a:srgbClr val="FF0000"/>
                </a:solidFill>
              </a:rPr>
              <a:t>Участь студентів у написанні ректорських контрольних робіт по інституту/факультетам</a:t>
            </a:r>
            <a:r>
              <a:rPr lang="uk-UA" sz="3200" b="1" dirty="0" smtClean="0">
                <a:solidFill>
                  <a:srgbClr val="0070C0"/>
                </a:solidFill>
              </a:rPr>
              <a:t/>
            </a:r>
            <a:br>
              <a:rPr lang="uk-UA" sz="3200" b="1" dirty="0" smtClean="0">
                <a:solidFill>
                  <a:srgbClr val="0070C0"/>
                </a:solidFill>
              </a:rPr>
            </a:br>
            <a:endParaRPr lang="ru-RU" sz="3200" b="1" dirty="0">
              <a:solidFill>
                <a:srgbClr val="0070C0"/>
              </a:solidFill>
            </a:endParaRPr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7066860"/>
              </p:ext>
            </p:extLst>
          </p:nvPr>
        </p:nvGraphicFramePr>
        <p:xfrm>
          <a:off x="1043608" y="1556793"/>
          <a:ext cx="7499348" cy="5261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8489">
                <a:tc>
                  <a:txBody>
                    <a:bodyPr/>
                    <a:lstStyle/>
                    <a:p>
                      <a:r>
                        <a:rPr lang="uk-UA" b="1" dirty="0" smtClean="0"/>
                        <a:t>Інститут/</a:t>
                      </a:r>
                    </a:p>
                    <a:p>
                      <a:r>
                        <a:rPr lang="uk-UA" b="1" dirty="0" smtClean="0"/>
                        <a:t>факультети</a:t>
                      </a:r>
                      <a:endParaRPr lang="ru-RU" b="1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Кількість студентів за списком</a:t>
                      </a:r>
                      <a:endParaRPr lang="ru-RU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Кількість студентів, які виконували роботу</a:t>
                      </a:r>
                      <a:endParaRPr lang="ru-RU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Кількість студентів, які не виконували роботу</a:t>
                      </a:r>
                      <a:endParaRPr lang="ru-RU" dirty="0"/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061"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ННІ СПМО</a:t>
                      </a:r>
                      <a:endParaRPr lang="ru-RU" sz="2800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</a:t>
                      </a: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 (89,3%)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(10,7%)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061"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Х/Б</a:t>
                      </a:r>
                      <a:endParaRPr lang="ru-RU" sz="2800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 (96%)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(4%)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061"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Ф/</a:t>
                      </a:r>
                      <a:r>
                        <a:rPr lang="uk-UA" sz="2800" dirty="0" err="1" smtClean="0"/>
                        <a:t>Ф</a:t>
                      </a:r>
                      <a:endParaRPr lang="ru-RU" sz="2800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 (85,7%)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(14,3%)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061"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П/Г</a:t>
                      </a:r>
                      <a:endParaRPr lang="ru-RU" sz="2800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 (87,2%)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(6,7%)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061"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ІМЕ</a:t>
                      </a:r>
                      <a:endParaRPr lang="ru-RU" sz="2800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413 (91,4%)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(16,6%)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0061">
                <a:tc>
                  <a:txBody>
                    <a:bodyPr/>
                    <a:lstStyle/>
                    <a:p>
                      <a:r>
                        <a:rPr lang="uk-UA" sz="1800" b="1" dirty="0" smtClean="0"/>
                        <a:t>ПО УНІВЕРСИТЕТУ</a:t>
                      </a:r>
                      <a:endParaRPr lang="ru-RU" sz="1800" b="1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2422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2166 (88,7%)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(11,3%)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uk-UA" sz="3200" b="1" dirty="0" smtClean="0"/>
              <a:t>Загальні результати ректорського контролю якості підготовки здобувачів вищої освіти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003118"/>
              </p:ext>
            </p:extLst>
          </p:nvPr>
        </p:nvGraphicFramePr>
        <p:xfrm>
          <a:off x="251520" y="1484784"/>
          <a:ext cx="868293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462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400" b="1" dirty="0" smtClean="0"/>
              <a:t>Результати ректорських контрольних робіт</a:t>
            </a:r>
            <a:br>
              <a:rPr lang="uk-UA" sz="2400" b="1" dirty="0" smtClean="0"/>
            </a:br>
            <a:r>
              <a:rPr lang="uk-UA" sz="2400" b="1" dirty="0" smtClean="0"/>
              <a:t> студентів І курсів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2019190"/>
              </p:ext>
            </p:extLst>
          </p:nvPr>
        </p:nvGraphicFramePr>
        <p:xfrm>
          <a:off x="1763688" y="1412776"/>
          <a:ext cx="6593284" cy="433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916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400" b="1" dirty="0" smtClean="0"/>
              <a:t>Результати ректорських контрольних робіт</a:t>
            </a:r>
            <a:br>
              <a:rPr lang="uk-UA" sz="2400" b="1" dirty="0" smtClean="0"/>
            </a:br>
            <a:r>
              <a:rPr lang="uk-UA" sz="2400" b="1" dirty="0" smtClean="0"/>
              <a:t> студентів І</a:t>
            </a:r>
            <a:r>
              <a:rPr lang="en-US" sz="2400" b="1" dirty="0" smtClean="0"/>
              <a:t>V</a:t>
            </a:r>
            <a:r>
              <a:rPr lang="uk-UA" sz="2400" b="1" dirty="0" smtClean="0"/>
              <a:t> курсів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108265"/>
              </p:ext>
            </p:extLst>
          </p:nvPr>
        </p:nvGraphicFramePr>
        <p:xfrm>
          <a:off x="1619672" y="1412776"/>
          <a:ext cx="6593284" cy="433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581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400" b="1" dirty="0" smtClean="0"/>
              <a:t>Результати ректорських контрольних робіт</a:t>
            </a:r>
            <a:br>
              <a:rPr lang="uk-UA" sz="2400" b="1" dirty="0" smtClean="0"/>
            </a:br>
            <a:r>
              <a:rPr lang="uk-UA" sz="2400" b="1" dirty="0" smtClean="0"/>
              <a:t> студентів магістратури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6402374"/>
              </p:ext>
            </p:extLst>
          </p:nvPr>
        </p:nvGraphicFramePr>
        <p:xfrm>
          <a:off x="1763688" y="1412776"/>
          <a:ext cx="6593284" cy="433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581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6977013"/>
              </p:ext>
            </p:extLst>
          </p:nvPr>
        </p:nvGraphicFramePr>
        <p:xfrm>
          <a:off x="1259632" y="1484784"/>
          <a:ext cx="7499350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2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6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071"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Інститут/</a:t>
                      </a:r>
                    </a:p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факультети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Кількість</a:t>
                      </a:r>
                      <a:r>
                        <a:rPr lang="uk-UA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дисциплін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Якість знань</a:t>
                      </a:r>
                    </a:p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(20%-49%)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Якість знань</a:t>
                      </a:r>
                    </a:p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(50%-75%)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Якість знань (76%-100%)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ННІСПМО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(від 16,6%-до100%)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7 (29,2%)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15(62,5%)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2 (8,3%)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Х/Б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(від 20% - до 95%)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8(40%)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8(40%)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4 (20%)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Ф/</a:t>
                      </a:r>
                      <a:r>
                        <a:rPr lang="uk-UA" sz="17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(від 27,6%-до100%)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3(21,4%)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9(64,3%)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2(14,3%)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ІМЕ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(від 0%-100%)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8(34,8%)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(30,4%)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(34,8%)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П/Г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(від 0%-до100%)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(44,4%)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(44,4%)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(11,2%)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Всього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(35,2%)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(47,2%)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(17,6%)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Результати  </a:t>
            </a:r>
            <a:r>
              <a:rPr lang="uk-UA" sz="2800" b="1" dirty="0">
                <a:solidFill>
                  <a:srgbClr val="FF0000"/>
                </a:solidFill>
              </a:rPr>
              <a:t>ректорського контролю якості підготовки здобувачів вищої освіти по </a:t>
            </a:r>
            <a:r>
              <a:rPr lang="uk-UA" sz="2800" b="1" dirty="0" smtClean="0">
                <a:solidFill>
                  <a:srgbClr val="FF0000"/>
                </a:solidFill>
              </a:rPr>
              <a:t>інституту/факультетам </a:t>
            </a:r>
            <a:r>
              <a:rPr lang="uk-UA" sz="2800" b="1" dirty="0">
                <a:solidFill>
                  <a:srgbClr val="0070C0"/>
                </a:solidFill>
              </a:rPr>
              <a:t/>
            </a:r>
            <a:br>
              <a:rPr lang="uk-UA" sz="2800" b="1" dirty="0">
                <a:solidFill>
                  <a:srgbClr val="0070C0"/>
                </a:solidFill>
              </a:rPr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86409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uk-UA" sz="2400" b="1" dirty="0" smtClean="0">
                <a:solidFill>
                  <a:schemeClr val="accent6">
                    <a:lumMod val="50000"/>
                  </a:schemeClr>
                </a:solidFill>
              </a:rPr>
              <a:t>Якість знань студентів першого року навчання за освітніми ступенями магістра та бакалавра (з дисциплін циклу загальної </a:t>
            </a:r>
            <a:r>
              <a:rPr lang="uk-UA" sz="2400" b="1" dirty="0">
                <a:solidFill>
                  <a:schemeClr val="accent6">
                    <a:lumMod val="50000"/>
                  </a:schemeClr>
                </a:solidFill>
              </a:rPr>
              <a:t>п</a:t>
            </a:r>
            <a:r>
              <a:rPr lang="uk-UA" sz="2400" b="1" dirty="0" smtClean="0">
                <a:solidFill>
                  <a:schemeClr val="accent6">
                    <a:lumMod val="50000"/>
                  </a:schemeClr>
                </a:solidFill>
              </a:rPr>
              <a:t>ідготовки)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557107"/>
              </p:ext>
            </p:extLst>
          </p:nvPr>
        </p:nvGraphicFramePr>
        <p:xfrm>
          <a:off x="1387684" y="1052736"/>
          <a:ext cx="7514044" cy="5784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8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8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8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85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3346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Дисципліна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Факультет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Абсолютна успішність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</a:rPr>
                        <a:t>Якість</a:t>
                      </a:r>
                      <a:endParaRPr lang="ru-RU" sz="16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058">
                <a:tc gridSpan="4"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Магістри</a:t>
                      </a:r>
                      <a:endParaRPr lang="ru-RU" sz="1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03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Менеджмент і маркетинг в освіті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ННІ</a:t>
                      </a:r>
                      <a:r>
                        <a:rPr lang="uk-UA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СПМО</a:t>
                      </a:r>
                    </a:p>
                    <a:p>
                      <a:pPr algn="ctr"/>
                      <a:r>
                        <a:rPr lang="uk-UA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ІМЕ,  П/Г,  Ф/Ф,  Х/Б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66,9%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61,9%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Інтелектуальна</a:t>
                      </a:r>
                      <a:r>
                        <a:rPr lang="uk-UA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власність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ННІ</a:t>
                      </a:r>
                      <a:r>
                        <a:rPr lang="uk-UA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СПМО</a:t>
                      </a:r>
                    </a:p>
                    <a:p>
                      <a:pPr algn="ctr"/>
                      <a:r>
                        <a:rPr lang="uk-UA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ІМЕ,  П/Г,  Ф/Ф,  Х/Б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48%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40,3%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058">
                <a:tc gridSpan="4"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Бакалаври</a:t>
                      </a:r>
                      <a:endParaRPr lang="ru-RU" sz="1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8117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Українська мова за професійним спрямуванням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П/Г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84,6%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38,4%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666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Історія та культура України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ІМЕ</a:t>
                      </a:r>
                    </a:p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Х/Б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52%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17,8%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666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Вступ до мовознавства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Ф/Ф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85,4%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66,1%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4774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Іноземна мова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ННІ</a:t>
                      </a:r>
                      <a:r>
                        <a:rPr lang="uk-UA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СПМО</a:t>
                      </a:r>
                    </a:p>
                    <a:p>
                      <a:pPr algn="ctr"/>
                      <a:r>
                        <a:rPr lang="uk-UA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П/Г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100%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71,4%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8666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Фізіологія ВНД та вікова фізіологія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ННІ</a:t>
                      </a:r>
                      <a:r>
                        <a:rPr lang="uk-UA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СПМО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82,3%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23,5%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8666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Вікова фізіологія</a:t>
                      </a:r>
                      <a:r>
                        <a:rPr lang="uk-UA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та валеологія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ННІ</a:t>
                      </a:r>
                      <a:r>
                        <a:rPr lang="uk-UA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СПМО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86%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64%</a:t>
                      </a:r>
                      <a:endParaRPr lang="ru-RU" sz="14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4211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4940" y="116632"/>
            <a:ext cx="7498080" cy="1331168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r>
              <a:rPr lang="uk-UA" sz="2200" b="1" i="1" dirty="0"/>
              <a:t>Групи з </a:t>
            </a:r>
            <a:r>
              <a:rPr lang="uk-UA" sz="2200" b="1" i="1" dirty="0" smtClean="0"/>
              <a:t>низькими показниками якості </a:t>
            </a:r>
            <a:r>
              <a:rPr lang="uk-UA" sz="2200" b="1" i="1" dirty="0"/>
              <a:t>знань з дисциплін циклу професійної </a:t>
            </a:r>
            <a:r>
              <a:rPr lang="uk-UA" sz="2200" b="1" i="1" dirty="0" smtClean="0"/>
              <a:t>підготовки</a:t>
            </a:r>
            <a:r>
              <a:rPr lang="uk-UA" sz="2200" b="1" i="1" dirty="0"/>
              <a:t/>
            </a:r>
            <a:br>
              <a:rPr lang="uk-UA" sz="2200" b="1" i="1" dirty="0"/>
            </a:br>
            <a:r>
              <a:rPr lang="uk-UA" sz="2200" b="1" i="1" dirty="0" err="1" smtClean="0"/>
              <a:t>Хіміко-біологічний</a:t>
            </a:r>
            <a:r>
              <a:rPr lang="uk-UA" sz="2200" b="1" i="1" dirty="0" smtClean="0"/>
              <a:t> факультет</a:t>
            </a:r>
            <a:endParaRPr lang="ru-RU" sz="2200" b="1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108276"/>
              </p:ext>
            </p:extLst>
          </p:nvPr>
        </p:nvGraphicFramePr>
        <p:xfrm>
          <a:off x="1331640" y="1556793"/>
          <a:ext cx="7313364" cy="425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8071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Дисципліна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Група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К-ть студентів в групі/</a:t>
                      </a:r>
                    </a:p>
                    <a:p>
                      <a:pPr algn="ctr"/>
                      <a:r>
                        <a:rPr lang="uk-UA" sz="1600" dirty="0" smtClean="0"/>
                        <a:t>писали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Контрольна</a:t>
                      </a:r>
                      <a:r>
                        <a:rPr lang="uk-UA" sz="1600" baseline="0" dirty="0" smtClean="0"/>
                        <a:t> точка</a:t>
                      </a:r>
                    </a:p>
                    <a:p>
                      <a:pPr algn="ctr"/>
                      <a:r>
                        <a:rPr lang="uk-UA" sz="1600" baseline="0" dirty="0" smtClean="0"/>
                        <a:t>Якість знань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РКР</a:t>
                      </a:r>
                    </a:p>
                    <a:p>
                      <a:pPr algn="ctr"/>
                      <a:r>
                        <a:rPr lang="uk-UA" sz="1600" dirty="0" smtClean="0"/>
                        <a:t>Якість знань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Неорганічний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синтез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М118/1-х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218-х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34/33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23,5%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29,4%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771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Екологічна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етика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М537-х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5/4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Організація управління в екологічній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діяльності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315-х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10/10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Основи фізичної реабілітації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М118/3-х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8\6</a:t>
                      </a:r>
                    </a:p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23,1%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23,1%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83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498080" cy="1368152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uk-UA" sz="2000" b="1" i="1" dirty="0" smtClean="0"/>
              <a:t>Групи з низькими показниками якості знань з дисциплін циклу </a:t>
            </a:r>
            <a:r>
              <a:rPr lang="uk-UA" sz="2000" b="1" i="1" dirty="0"/>
              <a:t>професійної </a:t>
            </a:r>
            <a:r>
              <a:rPr lang="uk-UA" sz="2000" b="1" i="1" dirty="0" smtClean="0"/>
              <a:t> підготовки</a:t>
            </a:r>
            <a:r>
              <a:rPr lang="uk-UA" sz="2000" b="1" i="1" dirty="0"/>
              <a:t/>
            </a:r>
            <a:br>
              <a:rPr lang="uk-UA" sz="2000" b="1" i="1" dirty="0"/>
            </a:br>
            <a:r>
              <a:rPr lang="uk-UA" sz="2000" b="1" i="1" dirty="0"/>
              <a:t> </a:t>
            </a:r>
            <a:r>
              <a:rPr lang="uk-UA" sz="2000" b="1" i="1" dirty="0" smtClean="0"/>
              <a:t>Природничо-географічний факультет</a:t>
            </a:r>
            <a:endParaRPr lang="ru-RU" sz="2000" b="1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232113"/>
              </p:ext>
            </p:extLst>
          </p:nvPr>
        </p:nvGraphicFramePr>
        <p:xfrm>
          <a:off x="1331640" y="1556792"/>
          <a:ext cx="7313364" cy="4860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Дисципліна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400" dirty="0" smtClean="0"/>
                        <a:t>Група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err="1" smtClean="0"/>
                        <a:t>К-ть</a:t>
                      </a:r>
                      <a:r>
                        <a:rPr lang="uk-UA" sz="1400" dirty="0" smtClean="0"/>
                        <a:t> студентів в групі/</a:t>
                      </a:r>
                    </a:p>
                    <a:p>
                      <a:pPr algn="ctr"/>
                      <a:r>
                        <a:rPr lang="uk-UA" sz="1400" dirty="0" smtClean="0"/>
                        <a:t>писали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/>
                        <a:t>Контрольна</a:t>
                      </a:r>
                      <a:r>
                        <a:rPr lang="uk-UA" sz="1400" baseline="0" dirty="0" smtClean="0"/>
                        <a:t> точка</a:t>
                      </a:r>
                    </a:p>
                    <a:p>
                      <a:pPr algn="ctr"/>
                      <a:r>
                        <a:rPr lang="uk-UA" sz="1400" baseline="0" dirty="0" smtClean="0"/>
                        <a:t>Якість знань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/>
                        <a:t>РКР</a:t>
                      </a:r>
                    </a:p>
                    <a:p>
                      <a:pPr algn="ctr"/>
                      <a:r>
                        <a:rPr lang="uk-UA" sz="1400" dirty="0" smtClean="0"/>
                        <a:t>Якість знань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Історія біосфери Землі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218-п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502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Загальна етнологія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318-п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10/10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 та методика</a:t>
                      </a:r>
                      <a:r>
                        <a:rPr lang="uk-UA" sz="17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туристичної роботи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215-п</a:t>
                      </a:r>
                    </a:p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225-п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19/18</a:t>
                      </a:r>
                    </a:p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20/19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36,8%</a:t>
                      </a:r>
                    </a:p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15,8%</a:t>
                      </a:r>
                    </a:p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Конструктивна</a:t>
                      </a:r>
                      <a:r>
                        <a:rPr lang="uk-UA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географія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М118-п/2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19/17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36,8%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Українська історіософія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М148/1-п</a:t>
                      </a:r>
                    </a:p>
                    <a:p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318-п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6/2</a:t>
                      </a:r>
                    </a:p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6/3</a:t>
                      </a:r>
                    </a:p>
                    <a:p>
                      <a:pPr algn="ctr"/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33,3%</a:t>
                      </a:r>
                    </a:p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40%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</a:p>
                    <a:p>
                      <a:pPr algn="ctr"/>
                      <a:r>
                        <a:rPr lang="uk-UA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Антропогенна</a:t>
                      </a:r>
                      <a:r>
                        <a:rPr lang="uk-UA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географія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М527-п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18/17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44,4%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823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187624" y="260648"/>
            <a:ext cx="7498080" cy="1143000"/>
          </a:xfrm>
          <a:prstGeom prst="rect">
            <a:avLst/>
          </a:prstGeom>
          <a:solidFill>
            <a:srgbClr val="FFFF00"/>
          </a:solidFill>
        </p:spPr>
        <p:txBody>
          <a:bodyPr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uk-UA" sz="2800" b="1" i="1" dirty="0"/>
              <a:t>Групи з низькою якістю знань з дисциплін циклу професійної </a:t>
            </a:r>
            <a:r>
              <a:rPr lang="uk-UA" sz="2800" b="1" i="1" dirty="0" smtClean="0"/>
              <a:t>підготовки</a:t>
            </a:r>
            <a:r>
              <a:rPr lang="uk-UA" sz="2800" b="1" i="1" dirty="0"/>
              <a:t/>
            </a:r>
            <a:br>
              <a:rPr lang="uk-UA" sz="2800" b="1" i="1" dirty="0"/>
            </a:br>
            <a:r>
              <a:rPr lang="uk-UA" sz="2800" b="1" i="1" dirty="0" smtClean="0"/>
              <a:t>Філологічний факультет</a:t>
            </a:r>
            <a:endParaRPr lang="ru-RU" sz="2800" b="1" i="1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7514262"/>
              </p:ext>
            </p:extLst>
          </p:nvPr>
        </p:nvGraphicFramePr>
        <p:xfrm>
          <a:off x="1331640" y="1556792"/>
          <a:ext cx="7313364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Дисципліна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Група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err="1" smtClean="0"/>
                        <a:t>К-ть</a:t>
                      </a:r>
                      <a:r>
                        <a:rPr lang="uk-UA" sz="1600" dirty="0" smtClean="0"/>
                        <a:t> студентів в групі/</a:t>
                      </a:r>
                    </a:p>
                    <a:p>
                      <a:pPr algn="ctr"/>
                      <a:r>
                        <a:rPr lang="uk-UA" sz="1600" dirty="0" smtClean="0"/>
                        <a:t>писали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Контрольна</a:t>
                      </a:r>
                      <a:r>
                        <a:rPr lang="uk-UA" sz="1600" baseline="0" dirty="0" smtClean="0"/>
                        <a:t> точка</a:t>
                      </a:r>
                    </a:p>
                    <a:p>
                      <a:pPr algn="ctr"/>
                      <a:r>
                        <a:rPr lang="uk-UA" sz="1600" baseline="0" dirty="0" smtClean="0"/>
                        <a:t>Якість знань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РКР</a:t>
                      </a:r>
                    </a:p>
                    <a:p>
                      <a:pPr algn="ctr"/>
                      <a:r>
                        <a:rPr lang="uk-UA" sz="1600" dirty="0" smtClean="0"/>
                        <a:t>Якість знань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Сучасна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українська літературна мова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218-ф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318-ф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28/27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32,1%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502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вивчення світової літератури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115-ф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125-ф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135-ф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145-ф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155-ф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77/70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Історія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української літературної мови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М218-ф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М318-ф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27/17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127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4940" y="116632"/>
            <a:ext cx="7498080" cy="1656184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200" b="1" i="1" dirty="0" smtClean="0"/>
              <a:t>Групи </a:t>
            </a:r>
            <a:r>
              <a:rPr lang="uk-UA" sz="2200" b="1" i="1" dirty="0"/>
              <a:t>з низькими показниками якості знань з дисциплін циклу професійної </a:t>
            </a:r>
            <a:r>
              <a:rPr lang="uk-UA" sz="2200" b="1" i="1" dirty="0" smtClean="0"/>
              <a:t>підготовки</a:t>
            </a:r>
            <a:r>
              <a:rPr lang="uk-UA" sz="2200" b="1" i="1" dirty="0"/>
              <a:t/>
            </a:r>
            <a:br>
              <a:rPr lang="uk-UA" sz="2200" b="1" i="1" dirty="0"/>
            </a:br>
            <a:r>
              <a:rPr lang="uk-UA" sz="2200" b="1" i="1" dirty="0" smtClean="0"/>
              <a:t>ННІ СПМО</a:t>
            </a:r>
            <a:endParaRPr lang="ru-RU" sz="2200" b="1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157530"/>
              </p:ext>
            </p:extLst>
          </p:nvPr>
        </p:nvGraphicFramePr>
        <p:xfrm>
          <a:off x="1331640" y="1844824"/>
          <a:ext cx="7313364" cy="4244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1373"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Дисципліна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/>
                        <a:t>Група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К-ть студентів</a:t>
                      </a:r>
                    </a:p>
                    <a:p>
                      <a:pPr algn="ctr"/>
                      <a:r>
                        <a:rPr lang="uk-UA" sz="1600" dirty="0" smtClean="0"/>
                        <a:t>в групі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Контрольна</a:t>
                      </a:r>
                      <a:r>
                        <a:rPr lang="uk-UA" sz="1600" baseline="0" dirty="0" smtClean="0"/>
                        <a:t> точка</a:t>
                      </a:r>
                    </a:p>
                    <a:p>
                      <a:pPr algn="ctr"/>
                      <a:r>
                        <a:rPr lang="uk-UA" sz="1600" baseline="0" dirty="0" smtClean="0"/>
                        <a:t>Якість знань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РКР</a:t>
                      </a:r>
                    </a:p>
                    <a:p>
                      <a:pPr algn="ctr"/>
                      <a:r>
                        <a:rPr lang="uk-UA" sz="1600" dirty="0" smtClean="0"/>
                        <a:t>Якість знань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1373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Історичні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аспекти вивчення іноземної мови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817/2-с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2499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Практико-орієнтований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курс християнської етики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817-с/1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16/16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37,5%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Психологічне консультування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315-с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415-с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24/24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13/13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33,3%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33,3%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Сучасне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музичне мистецтво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М557-с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М567-с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4/2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12/9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203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7498080" cy="11430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uk-UA" sz="2000" b="1" i="1" dirty="0"/>
              <a:t>Групи з низькими показниками якості знань </a:t>
            </a:r>
            <a:r>
              <a:rPr lang="uk-UA" sz="2000" b="1" i="1" dirty="0" smtClean="0"/>
              <a:t/>
            </a:r>
            <a:br>
              <a:rPr lang="uk-UA" sz="2000" b="1" i="1" dirty="0" smtClean="0"/>
            </a:br>
            <a:r>
              <a:rPr lang="uk-UA" sz="2000" b="1" i="1" dirty="0" smtClean="0"/>
              <a:t>з </a:t>
            </a:r>
            <a:r>
              <a:rPr lang="uk-UA" sz="2000" b="1" i="1" dirty="0"/>
              <a:t>дисциплін циклу </a:t>
            </a:r>
            <a:r>
              <a:rPr lang="uk-UA" sz="2000" b="1" i="1" dirty="0" smtClean="0"/>
              <a:t>професійної</a:t>
            </a:r>
            <a:r>
              <a:rPr lang="uk-UA" sz="2000" b="1" i="1" dirty="0"/>
              <a:t/>
            </a:r>
            <a:br>
              <a:rPr lang="uk-UA" sz="2000" b="1" i="1" dirty="0"/>
            </a:br>
            <a:r>
              <a:rPr lang="uk-UA" sz="2000" b="1" i="1" dirty="0" smtClean="0"/>
              <a:t>Факультет інформатики, математики та економіки</a:t>
            </a:r>
            <a:endParaRPr lang="ru-RU" sz="2000" b="1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4383493"/>
              </p:ext>
            </p:extLst>
          </p:nvPr>
        </p:nvGraphicFramePr>
        <p:xfrm>
          <a:off x="1331640" y="1844824"/>
          <a:ext cx="7313364" cy="3831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67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1373">
                <a:tc>
                  <a:txBody>
                    <a:bodyPr/>
                    <a:lstStyle/>
                    <a:p>
                      <a:r>
                        <a:rPr lang="uk-UA" dirty="0" smtClean="0"/>
                        <a:t>Дисципліна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Група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err="1" smtClean="0"/>
                        <a:t>К-ть</a:t>
                      </a:r>
                      <a:r>
                        <a:rPr lang="uk-UA" dirty="0" smtClean="0"/>
                        <a:t> студентів в групі/</a:t>
                      </a:r>
                    </a:p>
                    <a:p>
                      <a:pPr algn="ctr"/>
                      <a:r>
                        <a:rPr lang="uk-UA" dirty="0" smtClean="0"/>
                        <a:t>писали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Контрольна</a:t>
                      </a:r>
                      <a:r>
                        <a:rPr lang="uk-UA" baseline="0" dirty="0" smtClean="0"/>
                        <a:t> точка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РКР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803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Програмування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215-і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7/4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15/13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29%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29%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491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Вступ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спеціальності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918-і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2/2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`</a:t>
                      </a:r>
                      <a:r>
                        <a:rPr lang="uk-UA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ютерний</a:t>
                      </a:r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аналіз </a:t>
                      </a:r>
                      <a:r>
                        <a:rPr lang="uk-UA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данних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527</a:t>
                      </a:r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-і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М537-і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19/17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15/13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47%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42%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049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Економічна теорія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418-і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718-і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6/6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</a:p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09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1331640" y="116632"/>
            <a:ext cx="7632848" cy="8640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uk-UA" sz="1800" b="1" i="1" dirty="0" smtClean="0"/>
              <a:t>ДИСЦИПЛІНИ ЗІ ЗНАЧНИМИ РОЗБІЖНОСТЯМИ ЯКОСТІ ЗНАНЬ СТУДЕНТІВ ЗА РЕЗУЛЬТАМИ ПОРІВНЯЛЬНОГО АНАЛІЗУ </a:t>
            </a:r>
          </a:p>
          <a:p>
            <a:pPr algn="ctr"/>
            <a:r>
              <a:rPr lang="uk-UA" sz="1800" b="1" i="1" dirty="0" smtClean="0"/>
              <a:t>І КОНТРОЛЬНОЇ ТОЧКИ ТА РЕКТОРСЬКОЇ КОНТРОЛЬНОЇ РОБОТИ</a:t>
            </a:r>
            <a:endParaRPr lang="ru-RU" sz="1800" b="1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292601"/>
              </p:ext>
            </p:extLst>
          </p:nvPr>
        </p:nvGraphicFramePr>
        <p:xfrm>
          <a:off x="1331640" y="992188"/>
          <a:ext cx="7632850" cy="58445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74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4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6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6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3224">
                <a:tc>
                  <a:txBody>
                    <a:bodyPr/>
                    <a:lstStyle/>
                    <a:p>
                      <a:pPr algn="ctr"/>
                      <a:r>
                        <a:rPr lang="uk-UA" sz="1500" dirty="0" smtClean="0"/>
                        <a:t>Дисципліна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 smtClean="0"/>
                        <a:t>Група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 smtClean="0"/>
                        <a:t>Кількість</a:t>
                      </a:r>
                      <a:r>
                        <a:rPr lang="uk-UA" sz="1500" baseline="0" dirty="0" smtClean="0"/>
                        <a:t> студентів у групі/</a:t>
                      </a:r>
                    </a:p>
                    <a:p>
                      <a:pPr algn="ctr"/>
                      <a:r>
                        <a:rPr lang="uk-UA" sz="1500" baseline="0" dirty="0" smtClean="0"/>
                        <a:t>писали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 smtClean="0"/>
                        <a:t>Контрольна</a:t>
                      </a:r>
                      <a:r>
                        <a:rPr lang="uk-UA" sz="1500" baseline="0" dirty="0" smtClean="0"/>
                        <a:t> точка</a:t>
                      </a:r>
                    </a:p>
                    <a:p>
                      <a:pPr algn="ctr"/>
                      <a:r>
                        <a:rPr lang="uk-UA" sz="1500" baseline="0" dirty="0" smtClean="0"/>
                        <a:t>Якість знань</a:t>
                      </a:r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 smtClean="0"/>
                        <a:t>РКР</a:t>
                      </a:r>
                    </a:p>
                    <a:p>
                      <a:pPr algn="ctr"/>
                      <a:r>
                        <a:rPr lang="uk-UA" sz="1500" dirty="0" smtClean="0"/>
                        <a:t>Якість знань</a:t>
                      </a:r>
                      <a:endParaRPr lang="ru-RU" sz="1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350" dirty="0" smtClean="0"/>
                        <a:t>Економічна і  соціальна</a:t>
                      </a:r>
                      <a:r>
                        <a:rPr lang="uk-UA" sz="1350" baseline="0" dirty="0" smtClean="0"/>
                        <a:t> географія України </a:t>
                      </a:r>
                      <a:endParaRPr lang="ru-RU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135-п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8/8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36,4%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62,5%</a:t>
                      </a:r>
                      <a:endParaRPr lang="ru-RU" sz="13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350" dirty="0" smtClean="0"/>
                        <a:t>Актуальні проблеми української історіографії ХХ століття</a:t>
                      </a:r>
                      <a:endParaRPr lang="ru-RU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М 557-п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5/5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40%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60%</a:t>
                      </a:r>
                      <a:endParaRPr lang="ru-RU" sz="13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350" dirty="0" smtClean="0"/>
                        <a:t>Основна іноземна мова (англійська)</a:t>
                      </a:r>
                      <a:endParaRPr lang="ru-RU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М 118-ф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20/17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35%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70%</a:t>
                      </a:r>
                      <a:endParaRPr lang="ru-RU" sz="13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350" dirty="0" smtClean="0"/>
                        <a:t>Основи професійного</a:t>
                      </a:r>
                      <a:r>
                        <a:rPr lang="uk-UA" sz="1350" baseline="0" dirty="0" smtClean="0"/>
                        <a:t> спілкування викладачів</a:t>
                      </a:r>
                      <a:endParaRPr lang="ru-RU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М 717-ф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16/14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44%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87%</a:t>
                      </a:r>
                      <a:endParaRPr lang="ru-RU" sz="13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350" dirty="0" smtClean="0"/>
                        <a:t>Комунікативна майстерність викладача</a:t>
                      </a:r>
                      <a:endParaRPr lang="ru-RU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М-1118-і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9/9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89%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44%</a:t>
                      </a:r>
                      <a:endParaRPr lang="ru-RU" sz="13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350" dirty="0" smtClean="0"/>
                        <a:t>Програмування</a:t>
                      </a:r>
                      <a:endParaRPr lang="ru-RU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315-і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16/16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20%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63%</a:t>
                      </a:r>
                      <a:endParaRPr lang="ru-RU" sz="13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350" dirty="0" smtClean="0"/>
                        <a:t>Практико-орієнтований курс християнської</a:t>
                      </a:r>
                      <a:r>
                        <a:rPr lang="uk-UA" sz="1350" baseline="0" dirty="0" smtClean="0"/>
                        <a:t> етики</a:t>
                      </a:r>
                      <a:endParaRPr lang="ru-RU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215-с/1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8/8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37,5%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62,5%</a:t>
                      </a:r>
                      <a:endParaRPr lang="ru-RU" sz="13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350" dirty="0" smtClean="0"/>
                        <a:t>Практичний курс</a:t>
                      </a:r>
                      <a:r>
                        <a:rPr lang="uk-UA" sz="1350" baseline="0" dirty="0" smtClean="0"/>
                        <a:t> іноземної мови</a:t>
                      </a:r>
                      <a:endParaRPr lang="ru-RU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218-с/2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10/10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30%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90%</a:t>
                      </a:r>
                      <a:endParaRPr lang="ru-RU" sz="13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350" dirty="0" smtClean="0"/>
                        <a:t>Групова психотерапія</a:t>
                      </a:r>
                      <a:endParaRPr lang="ru-RU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М118-х/2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8/8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50%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100%</a:t>
                      </a:r>
                      <a:endParaRPr lang="ru-RU" sz="13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350" dirty="0" smtClean="0"/>
                        <a:t>Екологічна</a:t>
                      </a:r>
                      <a:r>
                        <a:rPr lang="uk-UA" sz="1350" baseline="0" dirty="0" smtClean="0"/>
                        <a:t> етика</a:t>
                      </a:r>
                      <a:endParaRPr lang="ru-RU" sz="13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М 537-х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5/4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40%</a:t>
                      </a:r>
                      <a:endParaRPr lang="ru-RU" sz="13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350" dirty="0" smtClean="0"/>
                        <a:t>20%</a:t>
                      </a:r>
                      <a:endParaRPr lang="ru-RU" sz="135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75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1435</TotalTime>
  <Words>918</Words>
  <Application>Microsoft Office PowerPoint</Application>
  <PresentationFormat>Экран (4:3)</PresentationFormat>
  <Paragraphs>366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  Результати ректорського контролю якості підготовки здобувачів вищої освіти</vt:lpstr>
      <vt:lpstr>Участь студентів у написанні ректорських контрольних робіт по інституту/факультетам </vt:lpstr>
      <vt:lpstr>Загальні результати ректорського контролю якості підготовки здобувачів вищої освіти</vt:lpstr>
      <vt:lpstr>Результати ректорських контрольних робіт  студентів І курсів</vt:lpstr>
      <vt:lpstr>Результати ректорських контрольних робіт  студентів ІV курсів</vt:lpstr>
      <vt:lpstr>Результати ректорських контрольних робіт  студентів магістратури</vt:lpstr>
      <vt:lpstr>Результати  ректорського контролю якості підготовки здобувачів вищої освіти по інституту/факультетам  </vt:lpstr>
      <vt:lpstr>Якість знань студентів першого року навчання за освітніми ступенями магістра та бакалавра (з дисциплін циклу загальної підготовки)</vt:lpstr>
      <vt:lpstr>Групи з низькими показниками якості знань з дисциплін циклу професійної підготовки Хіміко-біологічний факультет</vt:lpstr>
      <vt:lpstr>Групи з низькими показниками якості знань з дисциплін циклу професійної  підготовки  Природничо-географічний факультет</vt:lpstr>
      <vt:lpstr>Презентация PowerPoint</vt:lpstr>
      <vt:lpstr>Групи з низькими показниками якості знань з дисциплін циклу професійної підготовки ННІ СПМО</vt:lpstr>
      <vt:lpstr>Групи з низькими показниками якості знань  з дисциплін циклу професійної Факультет інформатики, математики та економіки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облік успішності з ректорської контрольної роботи</dc:title>
  <cp:lastModifiedBy>Артур Эмиратли</cp:lastModifiedBy>
  <cp:revision>160</cp:revision>
  <dcterms:modified xsi:type="dcterms:W3CDTF">2020-10-02T08:54:09Z</dcterms:modified>
</cp:coreProperties>
</file>