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98" r:id="rId1"/>
  </p:sldMasterIdLst>
  <p:notesMasterIdLst>
    <p:notesMasterId r:id="rId16"/>
  </p:notesMasterIdLst>
  <p:sldIdLst>
    <p:sldId id="256" r:id="rId2"/>
    <p:sldId id="258" r:id="rId3"/>
    <p:sldId id="270" r:id="rId4"/>
    <p:sldId id="272" r:id="rId5"/>
    <p:sldId id="271" r:id="rId6"/>
    <p:sldId id="274" r:id="rId7"/>
    <p:sldId id="273" r:id="rId8"/>
    <p:sldId id="277" r:id="rId9"/>
    <p:sldId id="275" r:id="rId10"/>
    <p:sldId id="278" r:id="rId11"/>
    <p:sldId id="276" r:id="rId12"/>
    <p:sldId id="279" r:id="rId13"/>
    <p:sldId id="280" r:id="rId14"/>
    <p:sldId id="281" r:id="rId15"/>
  </p:sldIdLst>
  <p:sldSz cx="16256000" cy="9144000"/>
  <p:notesSz cx="16256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710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istrator\Desktop\2024-2025%20&#1085;.&#1088;\2024-2025%20Microsoft%20Exce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istrator\Desktop\2024-2025%20&#1085;.&#1088;\2024-2025%20Microsoft%20Exce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istrator\Desktop\2024-2025%20&#1085;.&#1088;\2024-2025%20Microsoft%20Exce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istrator\Desktop\2024-2025%20&#1085;.&#1088;\2024-2025%20Microsoft%20Exce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istrator\Desktop\2024-2025%20&#1085;.&#1088;\2024-2025%20Microsoft%20Exce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istrator\Desktop\2024-2025%20&#1085;.&#1088;\2024-2025%20Microsoft%20Excel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istrator\Desktop\2024-2025%20&#1085;.&#1088;\2024-2025%20Microsoft%20Excel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5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uk-UA" sz="2000" dirty="0"/>
              <a:t>Навчально-методичні видання Університету </a:t>
            </a:r>
          </a:p>
          <a:p>
            <a:pPr>
              <a:defRPr/>
            </a:pPr>
            <a:r>
              <a:rPr lang="uk-UA" sz="2000" dirty="0"/>
              <a:t> за 2024-2025 навчальний рік </a:t>
            </a:r>
          </a:p>
        </c:rich>
      </c:tx>
      <c:layout>
        <c:manualLayout>
          <c:xMode val="edge"/>
          <c:yMode val="edge"/>
          <c:x val="0.2968215723398262"/>
          <c:y val="1.20202003523975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5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uk-UA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lt1"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939942035909925"/>
          <c:y val="0.12407743311168927"/>
          <c:w val="0.89060057964090078"/>
          <c:h val="0.618052182489749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Видання!$C$1:$C$2</c:f>
              <c:strCache>
                <c:ptCount val="2"/>
              </c:strCache>
            </c:strRef>
          </c:tx>
          <c:spPr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delete val="1"/>
          </c:dLbls>
          <c:cat>
            <c:strRef>
              <c:f>Видання!$B$3:$B$7</c:f>
              <c:strCache>
                <c:ptCount val="5"/>
                <c:pt idx="0">
                  <c:v>факультет суспільно-гуманітарних наук та права </c:v>
                </c:pt>
                <c:pt idx="1">
                  <c:v>факультет природничих наук  </c:v>
                </c:pt>
                <c:pt idx="2">
                  <c:v>факультет фізичної культури, спорту та психології  </c:v>
                </c:pt>
                <c:pt idx="3">
                  <c:v>факультет соціально-педагогічної та мистецької освіти  </c:v>
                </c:pt>
                <c:pt idx="4">
                  <c:v>факультет інформатики, математики та економіки   </c:v>
                </c:pt>
              </c:strCache>
            </c:strRef>
          </c:cat>
          <c:val>
            <c:numRef>
              <c:f>Видання!$C$3:$C$7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0-17D7-4A53-8CCF-886466E9F2D1}"/>
            </c:ext>
          </c:extLst>
        </c:ser>
        <c:ser>
          <c:idx val="1"/>
          <c:order val="1"/>
          <c:tx>
            <c:strRef>
              <c:f>Видання!$D$1:$D$2</c:f>
              <c:strCache>
                <c:ptCount val="2"/>
                <c:pt idx="0">
                  <c:v>2024-2025 н.р.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delete val="1"/>
          </c:dLbls>
          <c:cat>
            <c:strRef>
              <c:f>Видання!$B$3:$B$7</c:f>
              <c:strCache>
                <c:ptCount val="5"/>
                <c:pt idx="0">
                  <c:v>факультет суспільно-гуманітарних наук та права </c:v>
                </c:pt>
                <c:pt idx="1">
                  <c:v>факультет природничих наук  </c:v>
                </c:pt>
                <c:pt idx="2">
                  <c:v>факультет фізичної культури, спорту та психології  </c:v>
                </c:pt>
                <c:pt idx="3">
                  <c:v>факультет соціально-педагогічної та мистецької освіти  </c:v>
                </c:pt>
                <c:pt idx="4">
                  <c:v>факультет інформатики, математики та економіки   </c:v>
                </c:pt>
              </c:strCache>
            </c:strRef>
          </c:cat>
          <c:val>
            <c:numRef>
              <c:f>Видання!$D$3:$D$7</c:f>
              <c:numCache>
                <c:formatCode>General</c:formatCode>
                <c:ptCount val="5"/>
                <c:pt idx="0">
                  <c:v>25</c:v>
                </c:pt>
                <c:pt idx="1">
                  <c:v>6</c:v>
                </c:pt>
                <c:pt idx="2">
                  <c:v>20</c:v>
                </c:pt>
                <c:pt idx="3">
                  <c:v>7</c:v>
                </c:pt>
                <c:pt idx="4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D7-4A53-8CCF-886466E9F2D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68593567"/>
        <c:axId val="489279951"/>
        <c:axId val="0"/>
      </c:bar3DChart>
      <c:catAx>
        <c:axId val="3685935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489279951"/>
        <c:crosses val="autoZero"/>
        <c:auto val="1"/>
        <c:lblAlgn val="ctr"/>
        <c:lblOffset val="100"/>
        <c:noMultiLvlLbl val="0"/>
      </c:catAx>
      <c:valAx>
        <c:axId val="4892799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368593567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38100">
      <a:solidFill>
        <a:srgbClr val="0070C0"/>
      </a:solidFill>
    </a:ln>
    <a:effectLst/>
  </c:spPr>
  <c:txPr>
    <a:bodyPr/>
    <a:lstStyle/>
    <a:p>
      <a:pPr>
        <a:defRPr b="1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uk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uk-UA" sz="1800" b="1">
                <a:effectLst/>
              </a:rPr>
              <a:t>Н</a:t>
            </a:r>
            <a:r>
              <a:rPr lang="ru-RU" sz="1800" b="1">
                <a:effectLst/>
              </a:rPr>
              <a:t>авчально-методичн</a:t>
            </a:r>
            <a:r>
              <a:rPr lang="uk-UA" sz="1800" b="1">
                <a:effectLst/>
              </a:rPr>
              <a:t>і</a:t>
            </a:r>
            <a:r>
              <a:rPr lang="ru-RU" sz="1800" b="1">
                <a:effectLst/>
              </a:rPr>
              <a:t> тренінг</a:t>
            </a:r>
            <a:r>
              <a:rPr lang="uk-UA" sz="1800" b="1">
                <a:effectLst/>
              </a:rPr>
              <a:t>и, </a:t>
            </a:r>
            <a:r>
              <a:rPr lang="ru-RU" sz="1800" b="1">
                <a:effectLst/>
              </a:rPr>
              <a:t>майстер-клас</a:t>
            </a:r>
            <a:r>
              <a:rPr lang="uk-UA" sz="1800" b="1">
                <a:effectLst/>
              </a:rPr>
              <a:t>и та семінари за 2024-2025 н.р.</a:t>
            </a:r>
            <a:endParaRPr lang="uk-UA" sz="1800">
              <a:effectLst/>
            </a:endParaRPr>
          </a:p>
          <a:p>
            <a:pPr>
              <a:defRPr/>
            </a:pPr>
            <a:r>
              <a:rPr lang="uk-UA" sz="1800" b="1">
                <a:effectLst/>
              </a:rPr>
              <a:t> </a:t>
            </a:r>
            <a:endParaRPr lang="uk-UA" sz="18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uk-UA"/>
        </a:p>
      </c:txPr>
    </c:title>
    <c:autoTitleDeleted val="0"/>
    <c:view3D>
      <c:rotX val="10"/>
      <c:rotY val="0"/>
      <c:depthPercent val="100"/>
      <c:rAngAx val="0"/>
    </c:view3D>
    <c:floor>
      <c:thickness val="0"/>
      <c:spPr>
        <a:solidFill>
          <a:schemeClr val="lt1"/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Тренінги!$C$2:$C$3</c:f>
              <c:strCache>
                <c:ptCount val="2"/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6"/>
              </a:solidFill>
            </a:ln>
            <a:effectLst/>
            <a:sp3d>
              <a:contourClr>
                <a:schemeClr val="accent6"/>
              </a:contourClr>
            </a:sp3d>
          </c:spPr>
          <c:invertIfNegative val="0"/>
          <c:cat>
            <c:strRef>
              <c:f>Тренінги!$B$4:$B$8</c:f>
              <c:strCache>
                <c:ptCount val="5"/>
                <c:pt idx="0">
                  <c:v>факультет суспільно-гуманітарних наук та права  </c:v>
                </c:pt>
                <c:pt idx="1">
                  <c:v>факультет природничих наук   </c:v>
                </c:pt>
                <c:pt idx="2">
                  <c:v>факультет фізичної культури, спорту та психології  </c:v>
                </c:pt>
                <c:pt idx="3">
                  <c:v>факультет соціально-педагогічної та мистецької освіти  </c:v>
                </c:pt>
                <c:pt idx="4">
                  <c:v>факультет інформатики, математики та економіки  </c:v>
                </c:pt>
              </c:strCache>
            </c:strRef>
          </c:cat>
          <c:val>
            <c:numRef>
              <c:f>Тренінги!$C$4:$C$8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0-4A34-4D82-BBD2-E36183E72C87}"/>
            </c:ext>
          </c:extLst>
        </c:ser>
        <c:ser>
          <c:idx val="1"/>
          <c:order val="1"/>
          <c:tx>
            <c:strRef>
              <c:f>Тренінги!$D$2:$D$3</c:f>
              <c:strCache>
                <c:ptCount val="2"/>
                <c:pt idx="0">
                  <c:v>2024-2025 н.р.</c:v>
                </c:pt>
              </c:strCache>
            </c:strRef>
          </c:tx>
          <c:spPr>
            <a:pattFill prst="ltDnDiag">
              <a:fgClr>
                <a:schemeClr val="accent5"/>
              </a:fgClr>
              <a:bgClr>
                <a:schemeClr val="accent5">
                  <a:lumMod val="20000"/>
                  <a:lumOff val="80000"/>
                </a:schemeClr>
              </a:bgClr>
            </a:pattFill>
            <a:ln>
              <a:solidFill>
                <a:schemeClr val="accent5"/>
              </a:solidFill>
            </a:ln>
            <a:effectLst/>
            <a:sp3d>
              <a:contourClr>
                <a:schemeClr val="accent5"/>
              </a:contourClr>
            </a:sp3d>
          </c:spPr>
          <c:invertIfNegative val="0"/>
          <c:cat>
            <c:strRef>
              <c:f>Тренінги!$B$4:$B$8</c:f>
              <c:strCache>
                <c:ptCount val="5"/>
                <c:pt idx="0">
                  <c:v>факультет суспільно-гуманітарних наук та права  </c:v>
                </c:pt>
                <c:pt idx="1">
                  <c:v>факультет природничих наук   </c:v>
                </c:pt>
                <c:pt idx="2">
                  <c:v>факультет фізичної культури, спорту та психології  </c:v>
                </c:pt>
                <c:pt idx="3">
                  <c:v>факультет соціально-педагогічної та мистецької освіти  </c:v>
                </c:pt>
                <c:pt idx="4">
                  <c:v>факультет інформатики, математики та економіки  </c:v>
                </c:pt>
              </c:strCache>
            </c:strRef>
          </c:cat>
          <c:val>
            <c:numRef>
              <c:f>Тренінги!$D$4:$D$8</c:f>
              <c:numCache>
                <c:formatCode>General</c:formatCode>
                <c:ptCount val="5"/>
                <c:pt idx="0">
                  <c:v>40</c:v>
                </c:pt>
                <c:pt idx="1">
                  <c:v>23</c:v>
                </c:pt>
                <c:pt idx="2">
                  <c:v>31</c:v>
                </c:pt>
                <c:pt idx="3">
                  <c:v>9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34-4D82-BBD2-E36183E72C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0"/>
        <c:gapDepth val="0"/>
        <c:shape val="box"/>
        <c:axId val="490099439"/>
        <c:axId val="489279119"/>
        <c:axId val="0"/>
      </c:bar3DChart>
      <c:catAx>
        <c:axId val="49009943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89279119"/>
        <c:crosses val="autoZero"/>
        <c:auto val="1"/>
        <c:lblAlgn val="ctr"/>
        <c:lblOffset val="100"/>
        <c:noMultiLvlLbl val="0"/>
      </c:catAx>
      <c:valAx>
        <c:axId val="48927911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490099439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38100">
      <a:solidFill>
        <a:srgbClr val="0070C0"/>
      </a:solidFill>
    </a:ln>
    <a:effectLst/>
  </c:spPr>
  <c:txPr>
    <a:bodyPr/>
    <a:lstStyle/>
    <a:p>
      <a:pPr>
        <a:defRPr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uk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cap="none" spc="20" baseline="0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uk-UA" sz="2000" noProof="0" dirty="0"/>
              <a:t>Загальноуніверситетські семінари для викладачів та круглі столи з гарантами ОП, стейкхолдерами, здобувачами за 2024-2025 </a:t>
            </a:r>
            <a:r>
              <a:rPr lang="uk-UA" sz="2000" noProof="0" dirty="0" err="1"/>
              <a:t>н.р</a:t>
            </a:r>
            <a:r>
              <a:rPr lang="uk-UA" sz="2000" noProof="0" dirty="0"/>
              <a:t>. </a:t>
            </a:r>
          </a:p>
        </c:rich>
      </c:tx>
      <c:layout>
        <c:manualLayout>
          <c:xMode val="edge"/>
          <c:yMode val="edge"/>
          <c:x val="0.1190705598361602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cap="none" spc="20" baseline="0">
              <a:solidFill>
                <a:schemeClr val="dk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uk-UA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391289894002728"/>
          <c:y val="0.153025039690836"/>
          <c:w val="0.88314017565067693"/>
          <c:h val="0.5909018287455687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Загальноуніверситетські!$C$2:$C$3</c:f>
              <c:strCache>
                <c:ptCount val="2"/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  <a:sp3d contourW="9525">
              <a:contourClr>
                <a:schemeClr val="accent1">
                  <a:shade val="95000"/>
                </a:schemeClr>
              </a:contourClr>
            </a:sp3d>
          </c:spPr>
          <c:invertIfNegative val="0"/>
          <c:cat>
            <c:strRef>
              <c:f>Загальноуніверситетські!$B$4:$B$8</c:f>
              <c:strCache>
                <c:ptCount val="5"/>
                <c:pt idx="0">
                  <c:v>факультет суспільно-гуманітарних наук та права  </c:v>
                </c:pt>
                <c:pt idx="1">
                  <c:v>факультет природничих наук  </c:v>
                </c:pt>
                <c:pt idx="2">
                  <c:v>факультет фізичної культури, спорту та психології  </c:v>
                </c:pt>
                <c:pt idx="3">
                  <c:v>факультет соціально-педагогічної та мистецької освіти  </c:v>
                </c:pt>
                <c:pt idx="4">
                  <c:v>факультет інформатики, математики та економіки  </c:v>
                </c:pt>
              </c:strCache>
            </c:strRef>
          </c:cat>
          <c:val>
            <c:numRef>
              <c:f>Загальноуніверситетські!$C$4:$C$8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0-F263-4CD1-8FB9-507E24EDDC54}"/>
            </c:ext>
          </c:extLst>
        </c:ser>
        <c:ser>
          <c:idx val="1"/>
          <c:order val="1"/>
          <c:tx>
            <c:strRef>
              <c:f>Загальноуніверситетські!$D$2:$D$3</c:f>
              <c:strCache>
                <c:ptCount val="2"/>
                <c:pt idx="0">
                  <c:v>2024-2025 н.р.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  <a:sp3d contourW="9525">
              <a:contourClr>
                <a:schemeClr val="accent2">
                  <a:shade val="95000"/>
                </a:schemeClr>
              </a:contourClr>
            </a:sp3d>
          </c:spPr>
          <c:invertIfNegative val="0"/>
          <c:cat>
            <c:strRef>
              <c:f>Загальноуніверситетські!$B$4:$B$8</c:f>
              <c:strCache>
                <c:ptCount val="5"/>
                <c:pt idx="0">
                  <c:v>факультет суспільно-гуманітарних наук та права  </c:v>
                </c:pt>
                <c:pt idx="1">
                  <c:v>факультет природничих наук  </c:v>
                </c:pt>
                <c:pt idx="2">
                  <c:v>факультет фізичної культури, спорту та психології  </c:v>
                </c:pt>
                <c:pt idx="3">
                  <c:v>факультет соціально-педагогічної та мистецької освіти  </c:v>
                </c:pt>
                <c:pt idx="4">
                  <c:v>факультет інформатики, математики та економіки  </c:v>
                </c:pt>
              </c:strCache>
            </c:strRef>
          </c:cat>
          <c:val>
            <c:numRef>
              <c:f>Загальноуніверситетські!$D$4:$D$8</c:f>
              <c:numCache>
                <c:formatCode>General</c:formatCode>
                <c:ptCount val="5"/>
                <c:pt idx="0">
                  <c:v>14</c:v>
                </c:pt>
                <c:pt idx="1">
                  <c:v>5</c:v>
                </c:pt>
                <c:pt idx="2">
                  <c:v>7</c:v>
                </c:pt>
                <c:pt idx="3">
                  <c:v>7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63-4CD1-8FB9-507E24EDDC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86776847"/>
        <c:axId val="683322271"/>
        <c:axId val="0"/>
      </c:bar3DChart>
      <c:catAx>
        <c:axId val="4867768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683322271"/>
        <c:crosses val="autoZero"/>
        <c:auto val="1"/>
        <c:lblAlgn val="ctr"/>
        <c:lblOffset val="100"/>
        <c:noMultiLvlLbl val="0"/>
      </c:catAx>
      <c:valAx>
        <c:axId val="6833222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486776847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1" i="0" u="none" strike="noStrike" kern="1200" baseline="0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38100" cap="flat" cmpd="sng" algn="ctr">
      <a:solidFill>
        <a:srgbClr val="0070C0"/>
      </a:solidFill>
      <a:prstDash val="solid"/>
      <a:miter lim="800000"/>
    </a:ln>
    <a:effectLst/>
  </c:spPr>
  <c:txPr>
    <a:bodyPr/>
    <a:lstStyle/>
    <a:p>
      <a:pPr>
        <a:defRPr b="1">
          <a:solidFill>
            <a:schemeClr val="dk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pPr>
      <a:endParaRPr lang="uk-UA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cap="none" spc="5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uk-UA" sz="2800">
                <a:solidFill>
                  <a:sysClr val="windowText" lastClr="000000"/>
                </a:solidFill>
              </a:rPr>
              <a:t>Гостьові лекції за 2024-2025 навчальний рік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cap="none" spc="5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uk-UA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lt1"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065981628899696"/>
          <c:y val="0.12103573225141759"/>
          <c:w val="0.88558787424947349"/>
          <c:h val="0.6228911361849871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'Гостьові лекції'!$C$2:$C$3</c:f>
              <c:strCache>
                <c:ptCount val="2"/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'Гостьові лекції'!$B$4:$B$8</c:f>
              <c:strCache>
                <c:ptCount val="5"/>
                <c:pt idx="0">
                  <c:v>факультет суспільно-гуманітарних наук та права   </c:v>
                </c:pt>
                <c:pt idx="1">
                  <c:v>факультет природничих наук  </c:v>
                </c:pt>
                <c:pt idx="2">
                  <c:v>факультет фізичної культури, спорту та психології  </c:v>
                </c:pt>
                <c:pt idx="3">
                  <c:v>факультет соціально-педагогічної та мистецької освіти  </c:v>
                </c:pt>
                <c:pt idx="4">
                  <c:v>факультет інформатики, математики та економіки  </c:v>
                </c:pt>
              </c:strCache>
            </c:strRef>
          </c:cat>
          <c:val>
            <c:numRef>
              <c:f>'Гостьові лекції'!$C$4:$C$8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0-A24F-4D9C-A878-1CC308DD52EF}"/>
            </c:ext>
          </c:extLst>
        </c:ser>
        <c:ser>
          <c:idx val="1"/>
          <c:order val="1"/>
          <c:tx>
            <c:strRef>
              <c:f>'Гостьові лекції'!$D$2:$D$3</c:f>
              <c:strCache>
                <c:ptCount val="2"/>
                <c:pt idx="0">
                  <c:v>2024-2025 н.р.</c:v>
                </c:pt>
              </c:strCache>
            </c:strRef>
          </c:tx>
          <c:spPr>
            <a:solidFill>
              <a:srgbClr val="F5C1FB"/>
            </a:solidFill>
            <a:ln>
              <a:solidFill>
                <a:schemeClr val="accent2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'Гостьові лекції'!$B$4:$B$8</c:f>
              <c:strCache>
                <c:ptCount val="5"/>
                <c:pt idx="0">
                  <c:v>факультет суспільно-гуманітарних наук та права   </c:v>
                </c:pt>
                <c:pt idx="1">
                  <c:v>факультет природничих наук  </c:v>
                </c:pt>
                <c:pt idx="2">
                  <c:v>факультет фізичної культури, спорту та психології  </c:v>
                </c:pt>
                <c:pt idx="3">
                  <c:v>факультет соціально-педагогічної та мистецької освіти  </c:v>
                </c:pt>
                <c:pt idx="4">
                  <c:v>факультет інформатики, математики та економіки  </c:v>
                </c:pt>
              </c:strCache>
            </c:strRef>
          </c:cat>
          <c:val>
            <c:numRef>
              <c:f>'Гостьові лекції'!$D$4:$D$8</c:f>
              <c:numCache>
                <c:formatCode>General</c:formatCode>
                <c:ptCount val="5"/>
                <c:pt idx="0">
                  <c:v>24</c:v>
                </c:pt>
                <c:pt idx="1">
                  <c:v>10</c:v>
                </c:pt>
                <c:pt idx="2">
                  <c:v>25</c:v>
                </c:pt>
                <c:pt idx="3">
                  <c:v>19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4F-4D9C-A878-1CC308DD52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57946175"/>
        <c:axId val="757715679"/>
        <c:axId val="0"/>
      </c:bar3DChart>
      <c:catAx>
        <c:axId val="3579461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757715679"/>
        <c:crosses val="autoZero"/>
        <c:auto val="1"/>
        <c:lblAlgn val="ctr"/>
        <c:lblOffset val="100"/>
        <c:noMultiLvlLbl val="0"/>
      </c:catAx>
      <c:valAx>
        <c:axId val="7577156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357946175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38100">
      <a:solidFill>
        <a:srgbClr val="0070C0"/>
      </a:solidFill>
    </a:ln>
    <a:effectLst/>
  </c:spPr>
  <c:txPr>
    <a:bodyPr/>
    <a:lstStyle/>
    <a:p>
      <a:pPr>
        <a:defRPr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uk-U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uk-UA" sz="2000"/>
              <a:t>Заходи, проведені в рамках «Педагогічної майстерні» для вчителів ЗЗСО</a:t>
            </a:r>
          </a:p>
          <a:p>
            <a:pPr>
              <a:defRPr sz="2000"/>
            </a:pPr>
            <a:r>
              <a:rPr lang="uk-UA" sz="2000"/>
              <a:t> у 2024-2025 навчальному році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uk-UA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Заходи!$C$2:$C$3</c:f>
              <c:strCache>
                <c:ptCount val="2"/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  <a:effectLst/>
            <a:sp3d>
              <a:contourClr>
                <a:srgbClr val="FF0000"/>
              </a:contourClr>
            </a:sp3d>
          </c:spPr>
          <c:invertIfNegative val="0"/>
          <c:cat>
            <c:strRef>
              <c:f>Заходи!$B$4:$B$8</c:f>
              <c:strCache>
                <c:ptCount val="5"/>
                <c:pt idx="0">
                  <c:v>факультет суспільно-гуманітарних наук та права  </c:v>
                </c:pt>
                <c:pt idx="1">
                  <c:v>факультет природничих наук  </c:v>
                </c:pt>
                <c:pt idx="2">
                  <c:v>факультет фізичної культури, спорту та психології  </c:v>
                </c:pt>
                <c:pt idx="3">
                  <c:v>факультет соціально-педагогічної та мистецької освіти </c:v>
                </c:pt>
                <c:pt idx="4">
                  <c:v>факультет інформатики, математики та економіки  </c:v>
                </c:pt>
              </c:strCache>
            </c:strRef>
          </c:cat>
          <c:val>
            <c:numRef>
              <c:f>Заходи!$C$4:$C$8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0-C18D-452F-BF9E-397C11D8047D}"/>
            </c:ext>
          </c:extLst>
        </c:ser>
        <c:ser>
          <c:idx val="1"/>
          <c:order val="1"/>
          <c:tx>
            <c:strRef>
              <c:f>Заходи!$D$2:$D$3</c:f>
              <c:strCache>
                <c:ptCount val="2"/>
                <c:pt idx="0">
                  <c:v>2024-2025 н.р.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  <a:effectLst/>
            <a:sp3d>
              <a:contourClr>
                <a:srgbClr val="00B050"/>
              </a:contourClr>
            </a:sp3d>
          </c:spPr>
          <c:invertIfNegative val="0"/>
          <c:cat>
            <c:strRef>
              <c:f>Заходи!$B$4:$B$8</c:f>
              <c:strCache>
                <c:ptCount val="5"/>
                <c:pt idx="0">
                  <c:v>факультет суспільно-гуманітарних наук та права  </c:v>
                </c:pt>
                <c:pt idx="1">
                  <c:v>факультет природничих наук  </c:v>
                </c:pt>
                <c:pt idx="2">
                  <c:v>факультет фізичної культури, спорту та психології  </c:v>
                </c:pt>
                <c:pt idx="3">
                  <c:v>факультет соціально-педагогічної та мистецької освіти </c:v>
                </c:pt>
                <c:pt idx="4">
                  <c:v>факультет інформатики, математики та економіки  </c:v>
                </c:pt>
              </c:strCache>
            </c:strRef>
          </c:cat>
          <c:val>
            <c:numRef>
              <c:f>Заходи!$D$4:$D$8</c:f>
              <c:numCache>
                <c:formatCode>General</c:formatCode>
                <c:ptCount val="5"/>
                <c:pt idx="0">
                  <c:v>3</c:v>
                </c:pt>
                <c:pt idx="1">
                  <c:v>8</c:v>
                </c:pt>
                <c:pt idx="2">
                  <c:v>8</c:v>
                </c:pt>
                <c:pt idx="3">
                  <c:v>3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8D-452F-BF9E-397C11D804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90061839"/>
        <c:axId val="489286607"/>
        <c:axId val="0"/>
      </c:bar3DChart>
      <c:catAx>
        <c:axId val="4900618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489286607"/>
        <c:crosses val="autoZero"/>
        <c:auto val="1"/>
        <c:lblAlgn val="ctr"/>
        <c:lblOffset val="100"/>
        <c:noMultiLvlLbl val="0"/>
      </c:catAx>
      <c:valAx>
        <c:axId val="4892866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490061839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38100">
      <a:solidFill>
        <a:srgbClr val="0070C0"/>
      </a:solidFill>
    </a:ln>
    <a:effectLst/>
  </c:spPr>
  <c:txPr>
    <a:bodyPr/>
    <a:lstStyle/>
    <a:p>
      <a:pPr>
        <a:defRPr b="1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uk-UA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uk-UA"/>
              <a:t>Аналіз науково-методичної роботи Університету за</a:t>
            </a:r>
            <a:r>
              <a:rPr lang="en-US"/>
              <a:t> </a:t>
            </a:r>
            <a:r>
              <a:rPr lang="uk-UA"/>
              <a:t>2024-2025 навчальний рік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uk-UA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Загальне!$C$2:$C$4</c:f>
              <c:strCache>
                <c:ptCount val="3"/>
                <c:pt idx="1">
                  <c:v>2024-2025 н.р.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pattFill prst="pct60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1-B6D5-4857-BB9B-083F1645E259}"/>
              </c:ext>
            </c:extLst>
          </c:dPt>
          <c:dPt>
            <c:idx val="1"/>
            <c:invertIfNegative val="0"/>
            <c:bubble3D val="0"/>
            <c:spPr>
              <a:pattFill prst="pct60">
                <a:fgClr>
                  <a:srgbClr val="FFC000"/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6D5-4857-BB9B-083F1645E259}"/>
              </c:ext>
            </c:extLst>
          </c:dPt>
          <c:dPt>
            <c:idx val="2"/>
            <c:invertIfNegative val="0"/>
            <c:bubble3D val="0"/>
            <c:spPr>
              <a:pattFill prst="pct75">
                <a:fgClr>
                  <a:srgbClr val="92D050"/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6D5-4857-BB9B-083F1645E259}"/>
              </c:ext>
            </c:extLst>
          </c:dPt>
          <c:dPt>
            <c:idx val="3"/>
            <c:invertIfNegative val="0"/>
            <c:bubble3D val="0"/>
            <c:spPr>
              <a:pattFill prst="dkDnDiag">
                <a:fgClr>
                  <a:srgbClr val="EA7116"/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6D5-4857-BB9B-083F1645E259}"/>
              </c:ext>
            </c:extLst>
          </c:dPt>
          <c:dPt>
            <c:idx val="4"/>
            <c:invertIfNegative val="0"/>
            <c:bubble3D val="0"/>
            <c:spPr>
              <a:pattFill prst="pct30">
                <a:fgClr>
                  <a:srgbClr val="CC0099"/>
                </a:fgClr>
                <a:bgClr>
                  <a:schemeClr val="bg1"/>
                </a:bgClr>
              </a:pattFill>
              <a:ln>
                <a:solidFill>
                  <a:srgbClr val="FF66F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6D5-4857-BB9B-083F1645E259}"/>
              </c:ext>
            </c:extLst>
          </c:dPt>
          <c:cat>
            <c:strRef>
              <c:f>Загальне!$B$5:$B$9</c:f>
              <c:strCache>
                <c:ptCount val="5"/>
                <c:pt idx="0">
                  <c:v>Навчально-методичні видання</c:v>
                </c:pt>
                <c:pt idx="1">
                  <c:v>Навчально-методичні тренінги та майстер-класи </c:v>
                </c:pt>
                <c:pt idx="2">
                  <c:v>Загальноуніверситетські семінари для викладачів та  круглі столи з гарантами ОП, стейкхолдерами, здобувачами </c:v>
                </c:pt>
                <c:pt idx="3">
                  <c:v>Гостьові лекції </c:v>
                </c:pt>
                <c:pt idx="4">
                  <c:v>Заходи, проведені в рамках «Педагогічної майстерні» для вчителів ЗЗСО у 2024 році </c:v>
                </c:pt>
              </c:strCache>
            </c:strRef>
          </c:cat>
          <c:val>
            <c:numRef>
              <c:f>Загальне!$C$5:$C$9</c:f>
              <c:numCache>
                <c:formatCode>General</c:formatCode>
                <c:ptCount val="5"/>
                <c:pt idx="0">
                  <c:v>88</c:v>
                </c:pt>
                <c:pt idx="1">
                  <c:v>113</c:v>
                </c:pt>
                <c:pt idx="2">
                  <c:v>41</c:v>
                </c:pt>
                <c:pt idx="3">
                  <c:v>86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6D5-4857-BB9B-083F1645E2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397968"/>
        <c:axId val="178336640"/>
      </c:barChart>
      <c:catAx>
        <c:axId val="33397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178336640"/>
        <c:crosses val="autoZero"/>
        <c:auto val="1"/>
        <c:lblAlgn val="ctr"/>
        <c:lblOffset val="100"/>
        <c:noMultiLvlLbl val="0"/>
      </c:catAx>
      <c:valAx>
        <c:axId val="178336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3339796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38100">
      <a:solidFill>
        <a:srgbClr val="0070C0"/>
      </a:solidFill>
    </a:ln>
    <a:effectLst/>
  </c:spPr>
  <c:txPr>
    <a:bodyPr/>
    <a:lstStyle/>
    <a:p>
      <a:pPr>
        <a:defRPr sz="1400" b="1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uk-UA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uk-UA"/>
              <a:t>Порівняльний аналіз науково-методичної роботи Університету</a:t>
            </a:r>
          </a:p>
          <a:p>
            <a:pPr>
              <a:defRPr/>
            </a:pPr>
            <a:r>
              <a:rPr lang="uk-UA"/>
              <a:t> за</a:t>
            </a:r>
            <a:r>
              <a:rPr lang="en-US"/>
              <a:t> </a:t>
            </a:r>
            <a:r>
              <a:rPr lang="uk-UA"/>
              <a:t>2023-2024 роки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uk-UA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Порівняння!$C$3:$C$4</c:f>
              <c:strCache>
                <c:ptCount val="2"/>
                <c:pt idx="0">
                  <c:v>2023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Порівняння!$B$5:$B$9</c:f>
              <c:strCache>
                <c:ptCount val="5"/>
                <c:pt idx="0">
                  <c:v>Навчально-методичні видання</c:v>
                </c:pt>
                <c:pt idx="1">
                  <c:v>Навчально-методичні тренінги та майстер-класи </c:v>
                </c:pt>
                <c:pt idx="2">
                  <c:v>Загальноуніверситетські семінари для викладачів та  круглі столи з гарантами ОП, стейкхолдерами, здобувачами </c:v>
                </c:pt>
                <c:pt idx="3">
                  <c:v>Гостьові лекції </c:v>
                </c:pt>
                <c:pt idx="4">
                  <c:v>Заходи, проведені в рамках «Педагогічної майстерні» для вчителів ЗЗСО у 2024 році </c:v>
                </c:pt>
              </c:strCache>
            </c:strRef>
          </c:cat>
          <c:val>
            <c:numRef>
              <c:f>Порівняння!$C$5:$C$9</c:f>
              <c:numCache>
                <c:formatCode>General</c:formatCode>
                <c:ptCount val="5"/>
                <c:pt idx="0">
                  <c:v>97</c:v>
                </c:pt>
                <c:pt idx="1">
                  <c:v>22</c:v>
                </c:pt>
                <c:pt idx="2">
                  <c:v>126</c:v>
                </c:pt>
                <c:pt idx="3">
                  <c:v>29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E0-4D55-BC53-1D019B552A6D}"/>
            </c:ext>
          </c:extLst>
        </c:ser>
        <c:ser>
          <c:idx val="1"/>
          <c:order val="1"/>
          <c:tx>
            <c:strRef>
              <c:f>Порівняння!$D$3:$D$4</c:f>
              <c:strCache>
                <c:ptCount val="2"/>
                <c:pt idx="0">
                  <c:v>2024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Порівняння!$B$5:$B$9</c:f>
              <c:strCache>
                <c:ptCount val="5"/>
                <c:pt idx="0">
                  <c:v>Навчально-методичні видання</c:v>
                </c:pt>
                <c:pt idx="1">
                  <c:v>Навчально-методичні тренінги та майстер-класи </c:v>
                </c:pt>
                <c:pt idx="2">
                  <c:v>Загальноуніверситетські семінари для викладачів та  круглі столи з гарантами ОП, стейкхолдерами, здобувачами </c:v>
                </c:pt>
                <c:pt idx="3">
                  <c:v>Гостьові лекції </c:v>
                </c:pt>
                <c:pt idx="4">
                  <c:v>Заходи, проведені в рамках «Педагогічної майстерні» для вчителів ЗЗСО у 2024 році </c:v>
                </c:pt>
              </c:strCache>
            </c:strRef>
          </c:cat>
          <c:val>
            <c:numRef>
              <c:f>Порівняння!$D$5:$D$9</c:f>
              <c:numCache>
                <c:formatCode>General</c:formatCode>
                <c:ptCount val="5"/>
                <c:pt idx="0">
                  <c:v>77</c:v>
                </c:pt>
                <c:pt idx="1">
                  <c:v>42</c:v>
                </c:pt>
                <c:pt idx="2">
                  <c:v>73</c:v>
                </c:pt>
                <c:pt idx="3">
                  <c:v>66</c:v>
                </c:pt>
                <c:pt idx="4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E0-4D55-BC53-1D019B552A6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063662207"/>
        <c:axId val="2021418703"/>
      </c:barChart>
      <c:catAx>
        <c:axId val="20636622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2021418703"/>
        <c:crosses val="autoZero"/>
        <c:auto val="1"/>
        <c:lblAlgn val="ctr"/>
        <c:lblOffset val="100"/>
        <c:noMultiLvlLbl val="0"/>
      </c:catAx>
      <c:valAx>
        <c:axId val="20214187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2063662207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38100">
      <a:solidFill>
        <a:srgbClr val="0070C0"/>
      </a:solidFill>
    </a:ln>
    <a:effectLst/>
  </c:spPr>
  <c:txPr>
    <a:bodyPr/>
    <a:lstStyle/>
    <a:p>
      <a:pPr>
        <a:defRPr sz="1400"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2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  <a:scene3d>
        <a:camera prst="orthographicFront"/>
        <a:lightRig rig="threePt" dir="t"/>
      </a:scene3d>
      <a:sp3d prstMaterial="translucentPowder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  <a:ln>
        <a:solidFill>
          <a:schemeClr val="phClr">
            <a:lumMod val="7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lt1"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/>
      </a:solidFill>
      <a:sp3d/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8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2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  <a:scene3d>
        <a:camera prst="orthographicFront"/>
        <a:lightRig rig="threePt" dir="t"/>
      </a:scene3d>
      <a:sp3d prstMaterial="translucentPowder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  <a:ln>
        <a:solidFill>
          <a:schemeClr val="phClr">
            <a:lumMod val="7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lt1"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043738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9207500" y="0"/>
            <a:ext cx="7045325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3AB58-33BD-4979-BD50-04059500EAE4}" type="datetimeFigureOut">
              <a:rPr lang="uk-UA" smtClean="0"/>
              <a:t>24.06.2025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5384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1625600" y="4400550"/>
            <a:ext cx="1300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7043738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9207500" y="8685213"/>
            <a:ext cx="7045325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F31462-2195-40F4-8C4B-FB4A5A50CF3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1316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F31462-2195-40F4-8C4B-FB4A5A50CF31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4908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F31462-2195-40F4-8C4B-FB4A5A50CF31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5550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6256000" cy="9144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2799644"/>
            <a:ext cx="11767544" cy="3570197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3545313" y="2389633"/>
            <a:ext cx="1320799" cy="4063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11935969" y="4303777"/>
            <a:ext cx="5146393" cy="4064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1" name="Rectangle 10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3803387" y="394306"/>
            <a:ext cx="1117599" cy="1023583"/>
          </a:xfrm>
        </p:spPr>
        <p:txBody>
          <a:bodyPr/>
          <a:lstStyle/>
          <a:p>
            <a:fld id="{B6F15528-21DE-4FAA-801E-634DDDAF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2878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6256000" cy="9144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6626569"/>
            <a:ext cx="11767545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7382220"/>
            <a:ext cx="11767544" cy="658283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938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6256000" cy="9144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1731" y="1417889"/>
            <a:ext cx="11775755" cy="1830648"/>
          </a:xfrm>
        </p:spPr>
        <p:txBody>
          <a:bodyPr/>
          <a:lstStyle>
            <a:lvl1pPr>
              <a:defRPr sz="5333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724400"/>
            <a:ext cx="11767545" cy="33020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4444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6256000" cy="9144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1175421" y="809782"/>
            <a:ext cx="106921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8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13179278" y="3485050"/>
            <a:ext cx="87035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8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9171" y="1309512"/>
            <a:ext cx="11271875" cy="3595509"/>
          </a:xfrm>
        </p:spPr>
        <p:txBody>
          <a:bodyPr/>
          <a:lstStyle>
            <a:lvl1pPr>
              <a:defRPr sz="5333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2594594" y="4905021"/>
            <a:ext cx="10308292" cy="456232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6705599"/>
            <a:ext cx="12326529" cy="1330476"/>
          </a:xfrm>
        </p:spPr>
        <p:txBody>
          <a:bodyPr anchor="ctr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9" name="Rectangle 18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4093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6256000" cy="9144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3160889"/>
            <a:ext cx="11767547" cy="2430019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699956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50922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298224"/>
            <a:ext cx="11767545" cy="942619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39" y="3471336"/>
            <a:ext cx="4189171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539938" y="4239686"/>
            <a:ext cx="4189172" cy="3796391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16962" y="3471334"/>
            <a:ext cx="4196012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6016962" y="4239685"/>
            <a:ext cx="4196012" cy="3796391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0517513" y="3471335"/>
            <a:ext cx="419430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10517772" y="4239683"/>
            <a:ext cx="4194048" cy="3796391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5871961" y="3426178"/>
            <a:ext cx="0" cy="4656665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0363201" y="3426178"/>
            <a:ext cx="0" cy="4656665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1171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298224"/>
            <a:ext cx="11767545" cy="942619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39" y="6043792"/>
            <a:ext cx="4067251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779404" y="3471334"/>
            <a:ext cx="3588323" cy="212201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539939" y="6812141"/>
            <a:ext cx="4067251" cy="1223936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1820" y="6043793"/>
            <a:ext cx="4067251" cy="768351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6331283" y="3471334"/>
            <a:ext cx="3588324" cy="212201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6093563" y="6812140"/>
            <a:ext cx="4067251" cy="1223936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0643701" y="6043794"/>
            <a:ext cx="406812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10884041" y="3471334"/>
            <a:ext cx="3588323" cy="212201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10643700" y="6812139"/>
            <a:ext cx="4068128" cy="1223936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5874441" y="3426178"/>
            <a:ext cx="0" cy="4656665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10397069" y="3426178"/>
            <a:ext cx="0" cy="4656665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748148" y="8522452"/>
            <a:ext cx="4859043" cy="406401"/>
          </a:xfrm>
        </p:spPr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26795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298224"/>
            <a:ext cx="11767545" cy="942619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9940" y="3471333"/>
            <a:ext cx="11767545" cy="4555067"/>
          </a:xfrm>
        </p:spPr>
        <p:txBody>
          <a:bodyPr vert="eaVert" anchor="t" anchorCtr="0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260586" y="8522451"/>
            <a:ext cx="1320799" cy="406399"/>
          </a:xfrm>
        </p:spPr>
        <p:txBody>
          <a:bodyPr/>
          <a:lstStyle/>
          <a:p>
            <a:fld id="{1D8BD707-D9CF-40AE-B4C6-C98DA3205C09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36068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6256000" cy="9144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446981" y="1704623"/>
            <a:ext cx="1879953" cy="6331453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9939" y="1704623"/>
            <a:ext cx="8341367" cy="6331453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204139" y="8522451"/>
            <a:ext cx="1322847" cy="406399"/>
          </a:xfrm>
        </p:spPr>
        <p:txBody>
          <a:bodyPr/>
          <a:lstStyle/>
          <a:p>
            <a:fld id="{1D8BD707-D9CF-40AE-B4C6-C98DA3205C09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043958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29975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9940" y="3471333"/>
            <a:ext cx="11767545" cy="4555067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7287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6256000" cy="9144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3570193"/>
            <a:ext cx="5801367" cy="3045099"/>
          </a:xfrm>
        </p:spPr>
        <p:txBody>
          <a:bodyPr anchor="ctr"/>
          <a:lstStyle>
            <a:lvl1pPr algn="l">
              <a:defRPr sz="5333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94079" y="3570192"/>
            <a:ext cx="5010060" cy="3045099"/>
          </a:xfrm>
        </p:spPr>
        <p:txBody>
          <a:bodyPr anchor="ctr"/>
          <a:lstStyle>
            <a:lvl1pPr marL="0" indent="0" algn="l">
              <a:buNone/>
              <a:defRPr sz="2667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69586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9939" y="3471334"/>
            <a:ext cx="6433544" cy="4555068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8284" y="3471333"/>
            <a:ext cx="6433545" cy="455506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1460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39" y="3471334"/>
            <a:ext cx="6433543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accent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9939" y="4239683"/>
            <a:ext cx="6433544" cy="3786719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78284" y="3471334"/>
            <a:ext cx="643354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accent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78284" y="4239683"/>
            <a:ext cx="6433545" cy="3786719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1091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539939" y="1298224"/>
            <a:ext cx="11681884" cy="942619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5772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Rectangle 6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8413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6256000" cy="9144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727200"/>
            <a:ext cx="3724211" cy="21336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08195" y="1930400"/>
            <a:ext cx="6920088" cy="6096000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539939" y="4172374"/>
            <a:ext cx="3724211" cy="3860799"/>
          </a:xfrm>
        </p:spPr>
        <p:txBody>
          <a:bodyPr/>
          <a:lstStyle>
            <a:lvl1pPr marL="0" indent="0">
              <a:buNone/>
              <a:defRPr sz="1867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4644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6256000" cy="9144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2257778"/>
            <a:ext cx="5153512" cy="2314223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730494" y="1524000"/>
            <a:ext cx="4302924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pPr marL="0" lvl="0" indent="0" algn="ctr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539939" y="4876800"/>
            <a:ext cx="5145616" cy="1828800"/>
          </a:xfrm>
        </p:spPr>
        <p:txBody>
          <a:bodyPr>
            <a:normAutofit/>
          </a:bodyPr>
          <a:lstStyle>
            <a:lvl1pPr marL="0" indent="0">
              <a:buNone/>
              <a:defRPr sz="1867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1768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6256000" cy="9144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0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539939" y="1298224"/>
            <a:ext cx="11681884" cy="9426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39" y="3471333"/>
            <a:ext cx="11681884" cy="45550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204139" y="8522451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 b="1" i="0">
                <a:solidFill>
                  <a:schemeClr val="accent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8148" y="8522452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 b="1" i="0"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21" name="Rectangle 20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6969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  <p:sldLayoutId id="2147483910" r:id="rId12"/>
    <p:sldLayoutId id="2147483911" r:id="rId13"/>
    <p:sldLayoutId id="2147483912" r:id="rId14"/>
    <p:sldLayoutId id="2147483913" r:id="rId15"/>
    <p:sldLayoutId id="2147483914" r:id="rId16"/>
    <p:sldLayoutId id="2147483915" r:id="rId17"/>
    <p:sldLayoutId id="2147483916" r:id="rId18"/>
  </p:sldLayoutIdLst>
  <p:txStyles>
    <p:titleStyle>
      <a:lvl1pPr algn="l" defTabSz="609585" rtl="0" eaLnBrk="1" latinLnBrk="0" hangingPunct="1">
        <a:spcBef>
          <a:spcPct val="0"/>
        </a:spcBef>
        <a:buNone/>
        <a:defRPr sz="48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133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67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7600" y="3549843"/>
            <a:ext cx="13802994" cy="2618024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388620" marR="381635" algn="ctr">
              <a:lnSpc>
                <a:spcPts val="6480"/>
              </a:lnSpc>
              <a:spcBef>
                <a:spcPts val="915"/>
              </a:spcBef>
            </a:pPr>
            <a:r>
              <a:rPr lang="uk-UA" sz="6000" b="1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</a:t>
            </a:r>
            <a:r>
              <a:rPr lang="uk-UA" sz="6000" b="1" spc="-120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6000" b="1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 плану видань наукової та навчально-методичної</a:t>
            </a:r>
            <a:r>
              <a:rPr lang="uk-UA" sz="6000" b="1" spc="-145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6000" b="1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uk-UA" sz="6000" b="1" spc="-20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6000" b="1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6000" b="1" spc="-55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6000" b="1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2024/2025 н. </a:t>
            </a:r>
            <a:r>
              <a:rPr lang="uk-UA" sz="6000" b="1" spc="-20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р.</a:t>
            </a:r>
            <a:endParaRPr lang="uk-UA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128000" y="7010400"/>
            <a:ext cx="7515860" cy="18716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dirty="0">
                <a:solidFill>
                  <a:srgbClr val="1025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Доповідач:</a:t>
            </a:r>
            <a:r>
              <a:rPr sz="4000" b="1" spc="-70" dirty="0">
                <a:solidFill>
                  <a:srgbClr val="1025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4000" b="1" spc="-70" dirty="0">
              <a:solidFill>
                <a:srgbClr val="10253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uk-UA" sz="4000" b="1" spc="-70" dirty="0">
                <a:solidFill>
                  <a:srgbClr val="1025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голова науково-методичної ради 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uk-UA" sz="4000" b="1" dirty="0">
                <a:solidFill>
                  <a:srgbClr val="1025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Оксана Бунчук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56443CA-A59E-4585-A62A-CE008ABEB9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400" y="762000"/>
            <a:ext cx="1963513" cy="1853667"/>
          </a:xfrm>
          <a:prstGeom prst="rect">
            <a:avLst/>
          </a:prstGeom>
        </p:spPr>
      </p:pic>
      <p:sp>
        <p:nvSpPr>
          <p:cNvPr id="5" name="object 6">
            <a:extLst>
              <a:ext uri="{FF2B5EF4-FFF2-40B4-BE49-F238E27FC236}">
                <a16:creationId xmlns:a16="http://schemas.microsoft.com/office/drawing/2014/main" id="{DB5B0238-8CE1-4EB2-A855-34C1B1F168EF}"/>
              </a:ext>
            </a:extLst>
          </p:cNvPr>
          <p:cNvSpPr txBox="1">
            <a:spLocks/>
          </p:cNvSpPr>
          <p:nvPr/>
        </p:nvSpPr>
        <p:spPr>
          <a:xfrm>
            <a:off x="1955800" y="-381000"/>
            <a:ext cx="12606019" cy="2787843"/>
          </a:xfrm>
          <a:prstGeom prst="rect">
            <a:avLst/>
          </a:prstGeom>
        </p:spPr>
        <p:txBody>
          <a:bodyPr vert="horz" wrap="square" lIns="0" tIns="78641" rIns="0" bIns="0" rtlCol="0">
            <a:spAutoFit/>
          </a:bodyPr>
          <a:lstStyle>
            <a:lvl1pPr algn="l" defTabSz="609585" rtl="0" eaLnBrk="1" latinLnBrk="0" hangingPunct="1">
              <a:spcBef>
                <a:spcPct val="0"/>
              </a:spcBef>
              <a:buNone/>
              <a:defRPr sz="48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2700" algn="ctr">
              <a:spcBef>
                <a:spcPts val="100"/>
              </a:spcBef>
            </a:pPr>
            <a:br>
              <a:rPr lang="ru-RU" sz="4400" dirty="0"/>
            </a:br>
            <a:br>
              <a:rPr lang="ru-RU" sz="4400" dirty="0"/>
            </a:br>
            <a:r>
              <a:rPr lang="uk-UA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Мелітопольський державний педагогічний університет імені Богдана Хмельницького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11239" y="861216"/>
            <a:ext cx="11681884" cy="1433626"/>
          </a:xfrm>
          <a:prstGeom prst="rect">
            <a:avLst/>
          </a:prstGeom>
        </p:spPr>
        <p:txBody>
          <a:bodyPr vert="horz" wrap="square" lIns="0" tIns="7864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uk-UA" sz="4400" b="1" dirty="0"/>
              <a:t>Підсумки</a:t>
            </a:r>
            <a:r>
              <a:rPr lang="uk-UA" sz="4400" b="1" spc="-100" dirty="0"/>
              <a:t> </a:t>
            </a:r>
            <a:r>
              <a:rPr lang="uk-UA" sz="4400" b="1" dirty="0"/>
              <a:t>роботи</a:t>
            </a:r>
            <a:r>
              <a:rPr lang="uk-UA" sz="4400" b="1" spc="-80" dirty="0"/>
              <a:t> науково-м</a:t>
            </a:r>
            <a:r>
              <a:rPr lang="uk-UA" sz="4400" b="1" dirty="0"/>
              <a:t>етодичної</a:t>
            </a:r>
            <a:r>
              <a:rPr lang="uk-UA" sz="4400" b="1" spc="-90" dirty="0"/>
              <a:t> </a:t>
            </a:r>
            <a:r>
              <a:rPr lang="uk-UA" sz="4400" b="1" dirty="0"/>
              <a:t>ради</a:t>
            </a:r>
            <a:r>
              <a:rPr lang="uk-UA" sz="4400" b="1" spc="-70" dirty="0"/>
              <a:t> </a:t>
            </a:r>
            <a:r>
              <a:rPr lang="uk-UA" sz="4400" b="1" dirty="0"/>
              <a:t>за 2024/2025</a:t>
            </a:r>
            <a:r>
              <a:rPr lang="uk-UA" sz="4400" b="1" spc="-85" dirty="0"/>
              <a:t> </a:t>
            </a:r>
            <a:r>
              <a:rPr lang="uk-UA" sz="4400" b="1" spc="-20" dirty="0"/>
              <a:t>н. р.</a:t>
            </a:r>
            <a:endParaRPr sz="4400" dirty="0"/>
          </a:p>
        </p:txBody>
      </p:sp>
      <p:grpSp>
        <p:nvGrpSpPr>
          <p:cNvPr id="8" name="object 8"/>
          <p:cNvGrpSpPr/>
          <p:nvPr/>
        </p:nvGrpSpPr>
        <p:grpSpPr>
          <a:xfrm>
            <a:off x="279400" y="4038600"/>
            <a:ext cx="1712688" cy="2372703"/>
            <a:chOff x="5411978" y="3799497"/>
            <a:chExt cx="1974214" cy="2463165"/>
          </a:xfrm>
        </p:grpSpPr>
        <p:sp>
          <p:nvSpPr>
            <p:cNvPr id="9" name="object 9"/>
            <p:cNvSpPr/>
            <p:nvPr/>
          </p:nvSpPr>
          <p:spPr>
            <a:xfrm>
              <a:off x="5424678" y="3812197"/>
              <a:ext cx="1948814" cy="2437765"/>
            </a:xfrm>
            <a:custGeom>
              <a:avLst/>
              <a:gdLst/>
              <a:ahLst/>
              <a:cxnLst/>
              <a:rect l="l" t="t" r="r" b="b"/>
              <a:pathLst>
                <a:path w="1948815" h="2437765">
                  <a:moveTo>
                    <a:pt x="60896" y="609422"/>
                  </a:moveTo>
                  <a:lnTo>
                    <a:pt x="0" y="609422"/>
                  </a:lnTo>
                  <a:lnTo>
                    <a:pt x="0" y="1828279"/>
                  </a:lnTo>
                  <a:lnTo>
                    <a:pt x="60896" y="1828279"/>
                  </a:lnTo>
                  <a:lnTo>
                    <a:pt x="60896" y="609422"/>
                  </a:lnTo>
                  <a:close/>
                </a:path>
                <a:path w="1948815" h="2437765">
                  <a:moveTo>
                    <a:pt x="243560" y="609422"/>
                  </a:moveTo>
                  <a:lnTo>
                    <a:pt x="121780" y="609422"/>
                  </a:lnTo>
                  <a:lnTo>
                    <a:pt x="121780" y="1828279"/>
                  </a:lnTo>
                  <a:lnTo>
                    <a:pt x="243560" y="1828279"/>
                  </a:lnTo>
                  <a:lnTo>
                    <a:pt x="243560" y="609422"/>
                  </a:lnTo>
                  <a:close/>
                </a:path>
                <a:path w="1948815" h="2437765">
                  <a:moveTo>
                    <a:pt x="974267" y="0"/>
                  </a:moveTo>
                  <a:lnTo>
                    <a:pt x="974267" y="609422"/>
                  </a:lnTo>
                  <a:lnTo>
                    <a:pt x="304457" y="609422"/>
                  </a:lnTo>
                  <a:lnTo>
                    <a:pt x="304457" y="1828279"/>
                  </a:lnTo>
                  <a:lnTo>
                    <a:pt x="974267" y="1828279"/>
                  </a:lnTo>
                  <a:lnTo>
                    <a:pt x="974267" y="2437714"/>
                  </a:lnTo>
                  <a:lnTo>
                    <a:pt x="1948522" y="1218857"/>
                  </a:lnTo>
                  <a:lnTo>
                    <a:pt x="974267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424678" y="3812197"/>
              <a:ext cx="1948814" cy="2437765"/>
            </a:xfrm>
            <a:custGeom>
              <a:avLst/>
              <a:gdLst/>
              <a:ahLst/>
              <a:cxnLst/>
              <a:rect l="l" t="t" r="r" b="b"/>
              <a:pathLst>
                <a:path w="1948815" h="2437765">
                  <a:moveTo>
                    <a:pt x="0" y="609422"/>
                  </a:moveTo>
                  <a:lnTo>
                    <a:pt x="60896" y="609422"/>
                  </a:lnTo>
                  <a:lnTo>
                    <a:pt x="60896" y="1828279"/>
                  </a:lnTo>
                  <a:lnTo>
                    <a:pt x="0" y="1828279"/>
                  </a:lnTo>
                  <a:lnTo>
                    <a:pt x="0" y="609422"/>
                  </a:lnTo>
                  <a:close/>
                </a:path>
                <a:path w="1948815" h="2437765">
                  <a:moveTo>
                    <a:pt x="121780" y="609422"/>
                  </a:moveTo>
                  <a:lnTo>
                    <a:pt x="243560" y="609422"/>
                  </a:lnTo>
                  <a:lnTo>
                    <a:pt x="243560" y="1828279"/>
                  </a:lnTo>
                  <a:lnTo>
                    <a:pt x="121780" y="1828279"/>
                  </a:lnTo>
                  <a:lnTo>
                    <a:pt x="121780" y="609422"/>
                  </a:lnTo>
                  <a:close/>
                </a:path>
                <a:path w="1948815" h="2437765">
                  <a:moveTo>
                    <a:pt x="304457" y="609422"/>
                  </a:moveTo>
                  <a:lnTo>
                    <a:pt x="974267" y="609422"/>
                  </a:lnTo>
                  <a:lnTo>
                    <a:pt x="974267" y="0"/>
                  </a:lnTo>
                  <a:lnTo>
                    <a:pt x="1948522" y="1218857"/>
                  </a:lnTo>
                  <a:lnTo>
                    <a:pt x="974267" y="2437714"/>
                  </a:lnTo>
                  <a:lnTo>
                    <a:pt x="974267" y="1828279"/>
                  </a:lnTo>
                  <a:lnTo>
                    <a:pt x="304457" y="1828279"/>
                  </a:lnTo>
                  <a:lnTo>
                    <a:pt x="304457" y="609422"/>
                  </a:lnTo>
                  <a:close/>
                </a:path>
              </a:pathLst>
            </a:custGeom>
            <a:ln w="25400">
              <a:solidFill>
                <a:srgbClr val="385D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41D92267-5C36-4281-83C4-D3541C6FF2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804" y="619295"/>
            <a:ext cx="1963513" cy="1853667"/>
          </a:xfrm>
          <a:prstGeom prst="rect">
            <a:avLst/>
          </a:prstGeom>
        </p:spPr>
      </p:pic>
      <p:graphicFrame>
        <p:nvGraphicFramePr>
          <p:cNvPr id="12" name="Діаграма 11">
            <a:extLst>
              <a:ext uri="{FF2B5EF4-FFF2-40B4-BE49-F238E27FC236}">
                <a16:creationId xmlns:a16="http://schemas.microsoft.com/office/drawing/2014/main" id="{DEF6B6D9-DC94-4F89-8942-9088EA4EFC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7918228"/>
              </p:ext>
            </p:extLst>
          </p:nvPr>
        </p:nvGraphicFramePr>
        <p:xfrm>
          <a:off x="1879600" y="3048000"/>
          <a:ext cx="13538329" cy="54767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01201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7600" y="654802"/>
            <a:ext cx="14312362" cy="1310515"/>
          </a:xfrm>
          <a:prstGeom prst="rect">
            <a:avLst/>
          </a:prstGeom>
        </p:spPr>
        <p:txBody>
          <a:bodyPr vert="horz" wrap="square" lIns="0" tIns="78641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uk-UA" sz="4000" b="1" dirty="0"/>
              <a:t>Підсумки</a:t>
            </a:r>
            <a:r>
              <a:rPr lang="uk-UA" sz="4000" b="1" spc="-100" dirty="0"/>
              <a:t> </a:t>
            </a:r>
            <a:r>
              <a:rPr lang="uk-UA" sz="4000" b="1" dirty="0"/>
              <a:t>роботи</a:t>
            </a:r>
            <a:r>
              <a:rPr lang="uk-UA" sz="4000" b="1" spc="-80" dirty="0"/>
              <a:t> науково-м</a:t>
            </a:r>
            <a:r>
              <a:rPr lang="uk-UA" sz="4000" b="1" dirty="0"/>
              <a:t>етодичної</a:t>
            </a:r>
            <a:r>
              <a:rPr lang="uk-UA" sz="4000" b="1" spc="-90" dirty="0"/>
              <a:t> </a:t>
            </a:r>
            <a:r>
              <a:rPr lang="uk-UA" sz="4000" b="1" dirty="0"/>
              <a:t>ради</a:t>
            </a:r>
            <a:r>
              <a:rPr lang="uk-UA" sz="4000" b="1" spc="-70" dirty="0"/>
              <a:t> </a:t>
            </a:r>
            <a:br>
              <a:rPr lang="uk-UA" sz="4000" b="1" spc="-70" dirty="0"/>
            </a:br>
            <a:r>
              <a:rPr lang="uk-UA" sz="4000" b="1" dirty="0"/>
              <a:t>за 2024/2025</a:t>
            </a:r>
            <a:r>
              <a:rPr lang="uk-UA" sz="4000" b="1" spc="-85" dirty="0"/>
              <a:t> </a:t>
            </a:r>
            <a:r>
              <a:rPr lang="uk-UA" sz="4000" b="1" spc="-20" dirty="0"/>
              <a:t>н. р.</a:t>
            </a:r>
            <a:endParaRPr lang="uk-UA" sz="4000" b="1" dirty="0"/>
          </a:p>
        </p:txBody>
      </p:sp>
      <p:grpSp>
        <p:nvGrpSpPr>
          <p:cNvPr id="3" name="object 3"/>
          <p:cNvGrpSpPr/>
          <p:nvPr/>
        </p:nvGrpSpPr>
        <p:grpSpPr>
          <a:xfrm>
            <a:off x="210333" y="3238329"/>
            <a:ext cx="4989681" cy="5495925"/>
            <a:chOff x="231648" y="2510028"/>
            <a:chExt cx="4686300" cy="54959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1648" y="2510028"/>
              <a:ext cx="4613147" cy="5495543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96789" y="3107448"/>
              <a:ext cx="121157" cy="443787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9133" y="2534666"/>
              <a:ext cx="4517910" cy="5400598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294115" y="3584530"/>
            <a:ext cx="4518025" cy="3684342"/>
          </a:xfrm>
          <a:prstGeom prst="rect">
            <a:avLst/>
          </a:prstGeom>
          <a:ln w="9525">
            <a:solidFill>
              <a:srgbClr val="4A7EBB"/>
            </a:solidFill>
          </a:ln>
        </p:spPr>
        <p:txBody>
          <a:bodyPr vert="horz" wrap="square" lIns="0" tIns="1739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70"/>
              </a:spcBef>
            </a:pPr>
            <a:endParaRPr sz="3600" dirty="0">
              <a:latin typeface="Times New Roman"/>
              <a:cs typeface="Times New Roman"/>
            </a:endParaRPr>
          </a:p>
          <a:p>
            <a:pPr algn="ctr">
              <a:defRPr sz="14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uk-UA" sz="3200" dirty="0">
                <a:solidFill>
                  <a:schemeClr val="bg1"/>
                </a:solidFill>
              </a:rPr>
              <a:t>Заходи, проведені в рамках «Педагогічної майстерні» для вчителів ЗЗСО</a:t>
            </a:r>
          </a:p>
          <a:p>
            <a:pPr algn="ctr">
              <a:defRPr sz="14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uk-UA" sz="3200" dirty="0">
                <a:solidFill>
                  <a:schemeClr val="bg1"/>
                </a:solidFill>
              </a:rPr>
              <a:t> у 2024-2025 навчальному році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5650820" y="2882221"/>
            <a:ext cx="9942563" cy="2792895"/>
            <a:chOff x="6220967" y="2242399"/>
            <a:chExt cx="9942563" cy="2792895"/>
          </a:xfrm>
        </p:grpSpPr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20967" y="4873751"/>
              <a:ext cx="9942563" cy="16154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030249" y="2242399"/>
              <a:ext cx="2450465" cy="1066799"/>
            </a:xfrm>
            <a:prstGeom prst="rect">
              <a:avLst/>
            </a:prstGeom>
          </p:spPr>
        </p:pic>
      </p:grpSp>
      <p:pic>
        <p:nvPicPr>
          <p:cNvPr id="13" name="object 1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50820" y="2840899"/>
            <a:ext cx="6566916" cy="1452617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5960401" y="3149700"/>
            <a:ext cx="5677069" cy="7514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суспільно-гуманітарних </a:t>
            </a:r>
          </a:p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наук та права </a:t>
            </a:r>
            <a:endParaRPr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906411" y="3205015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en-US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239107" y="7134056"/>
            <a:ext cx="576770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20750" marR="5080" indent="-908685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Дисципліни,</a:t>
            </a:r>
            <a:r>
              <a:rPr sz="2800" b="1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спрямовані</a:t>
            </a:r>
            <a:r>
              <a:rPr sz="2800" b="1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на</a:t>
            </a:r>
            <a:r>
              <a:rPr sz="2800" b="1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розвиток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особистісного</a:t>
            </a:r>
            <a:r>
              <a:rPr sz="2800" b="1" spc="-1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потенціалу</a:t>
            </a:r>
            <a:endParaRPr sz="2800" dirty="0">
              <a:latin typeface="Calibri"/>
              <a:cs typeface="Calibri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1987073" y="3220040"/>
            <a:ext cx="982980" cy="728980"/>
            <a:chOff x="13317461" y="6382765"/>
            <a:chExt cx="982980" cy="728980"/>
          </a:xfrm>
        </p:grpSpPr>
        <p:sp>
          <p:nvSpPr>
            <p:cNvPr id="28" name="object 28"/>
            <p:cNvSpPr/>
            <p:nvPr/>
          </p:nvSpPr>
          <p:spPr>
            <a:xfrm>
              <a:off x="13336511" y="6401815"/>
              <a:ext cx="944880" cy="690880"/>
            </a:xfrm>
            <a:custGeom>
              <a:avLst/>
              <a:gdLst/>
              <a:ahLst/>
              <a:cxnLst/>
              <a:rect l="l" t="t" r="r" b="b"/>
              <a:pathLst>
                <a:path w="944880" h="690879">
                  <a:moveTo>
                    <a:pt x="708291" y="0"/>
                  </a:moveTo>
                  <a:lnTo>
                    <a:pt x="236093" y="0"/>
                  </a:lnTo>
                  <a:lnTo>
                    <a:pt x="236093" y="21577"/>
                  </a:lnTo>
                  <a:lnTo>
                    <a:pt x="708291" y="21577"/>
                  </a:lnTo>
                  <a:lnTo>
                    <a:pt x="708291" y="0"/>
                  </a:lnTo>
                  <a:close/>
                </a:path>
                <a:path w="944880" h="690879">
                  <a:moveTo>
                    <a:pt x="708291" y="43154"/>
                  </a:moveTo>
                  <a:lnTo>
                    <a:pt x="236093" y="43154"/>
                  </a:lnTo>
                  <a:lnTo>
                    <a:pt x="236093" y="86309"/>
                  </a:lnTo>
                  <a:lnTo>
                    <a:pt x="708291" y="86309"/>
                  </a:lnTo>
                  <a:lnTo>
                    <a:pt x="708291" y="43154"/>
                  </a:lnTo>
                  <a:close/>
                </a:path>
                <a:path w="944880" h="690879">
                  <a:moveTo>
                    <a:pt x="944384" y="345236"/>
                  </a:moveTo>
                  <a:lnTo>
                    <a:pt x="0" y="345236"/>
                  </a:lnTo>
                  <a:lnTo>
                    <a:pt x="472198" y="690460"/>
                  </a:lnTo>
                  <a:lnTo>
                    <a:pt x="944384" y="345236"/>
                  </a:lnTo>
                  <a:close/>
                </a:path>
                <a:path w="944880" h="690879">
                  <a:moveTo>
                    <a:pt x="708291" y="107886"/>
                  </a:moveTo>
                  <a:lnTo>
                    <a:pt x="236093" y="107886"/>
                  </a:lnTo>
                  <a:lnTo>
                    <a:pt x="236093" y="345236"/>
                  </a:lnTo>
                  <a:lnTo>
                    <a:pt x="708291" y="345236"/>
                  </a:lnTo>
                  <a:lnTo>
                    <a:pt x="708291" y="10788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3336511" y="6401815"/>
              <a:ext cx="944880" cy="690880"/>
            </a:xfrm>
            <a:custGeom>
              <a:avLst/>
              <a:gdLst/>
              <a:ahLst/>
              <a:cxnLst/>
              <a:rect l="l" t="t" r="r" b="b"/>
              <a:pathLst>
                <a:path w="944880" h="690879">
                  <a:moveTo>
                    <a:pt x="708291" y="21577"/>
                  </a:moveTo>
                  <a:lnTo>
                    <a:pt x="236093" y="21577"/>
                  </a:lnTo>
                  <a:lnTo>
                    <a:pt x="236093" y="0"/>
                  </a:lnTo>
                  <a:lnTo>
                    <a:pt x="708291" y="0"/>
                  </a:lnTo>
                  <a:lnTo>
                    <a:pt x="708291" y="21577"/>
                  </a:lnTo>
                  <a:close/>
                </a:path>
                <a:path w="944880" h="690879">
                  <a:moveTo>
                    <a:pt x="708291" y="86309"/>
                  </a:moveTo>
                  <a:lnTo>
                    <a:pt x="236093" y="86309"/>
                  </a:lnTo>
                  <a:lnTo>
                    <a:pt x="236093" y="43154"/>
                  </a:lnTo>
                  <a:lnTo>
                    <a:pt x="708291" y="43154"/>
                  </a:lnTo>
                  <a:lnTo>
                    <a:pt x="708291" y="86309"/>
                  </a:lnTo>
                  <a:close/>
                </a:path>
                <a:path w="944880" h="690879">
                  <a:moveTo>
                    <a:pt x="708291" y="107886"/>
                  </a:moveTo>
                  <a:lnTo>
                    <a:pt x="708291" y="345236"/>
                  </a:lnTo>
                  <a:lnTo>
                    <a:pt x="944384" y="345236"/>
                  </a:lnTo>
                  <a:lnTo>
                    <a:pt x="472198" y="690460"/>
                  </a:lnTo>
                  <a:lnTo>
                    <a:pt x="0" y="345236"/>
                  </a:lnTo>
                  <a:lnTo>
                    <a:pt x="236093" y="345236"/>
                  </a:lnTo>
                  <a:lnTo>
                    <a:pt x="236093" y="107886"/>
                  </a:lnTo>
                  <a:lnTo>
                    <a:pt x="708291" y="107886"/>
                  </a:lnTo>
                  <a:close/>
                </a:path>
              </a:pathLst>
            </a:custGeom>
            <a:ln w="38100">
              <a:solidFill>
                <a:srgbClr val="9BBB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0" name="object 13">
            <a:extLst>
              <a:ext uri="{FF2B5EF4-FFF2-40B4-BE49-F238E27FC236}">
                <a16:creationId xmlns:a16="http://schemas.microsoft.com/office/drawing/2014/main" id="{4B45EEBE-66B7-4CEC-8E43-99BD5A450D9E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39374" y="4144665"/>
            <a:ext cx="6705855" cy="1148879"/>
          </a:xfrm>
          <a:prstGeom prst="rect">
            <a:avLst/>
          </a:prstGeom>
        </p:spPr>
      </p:pic>
      <p:sp>
        <p:nvSpPr>
          <p:cNvPr id="31" name="object 14">
            <a:extLst>
              <a:ext uri="{FF2B5EF4-FFF2-40B4-BE49-F238E27FC236}">
                <a16:creationId xmlns:a16="http://schemas.microsoft.com/office/drawing/2014/main" id="{A035E231-39AA-4A30-81DD-357F2E591467}"/>
              </a:ext>
            </a:extLst>
          </p:cNvPr>
          <p:cNvSpPr txBox="1"/>
          <p:nvPr/>
        </p:nvSpPr>
        <p:spPr>
          <a:xfrm>
            <a:off x="5765800" y="4311857"/>
            <a:ext cx="5677069" cy="7514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природничих </a:t>
            </a:r>
          </a:p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наук</a:t>
            </a:r>
            <a:endParaRPr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" name="object 11">
            <a:extLst>
              <a:ext uri="{FF2B5EF4-FFF2-40B4-BE49-F238E27FC236}">
                <a16:creationId xmlns:a16="http://schemas.microsoft.com/office/drawing/2014/main" id="{7E5D1A68-40E1-4729-AE66-0CE6FFAFFAA9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516822" y="4046707"/>
            <a:ext cx="2450465" cy="1066799"/>
          </a:xfrm>
          <a:prstGeom prst="rect">
            <a:avLst/>
          </a:prstGeom>
        </p:spPr>
      </p:pic>
      <p:sp>
        <p:nvSpPr>
          <p:cNvPr id="34" name="object 17">
            <a:extLst>
              <a:ext uri="{FF2B5EF4-FFF2-40B4-BE49-F238E27FC236}">
                <a16:creationId xmlns:a16="http://schemas.microsoft.com/office/drawing/2014/main" id="{4275EA55-D683-4920-92F6-2C648D2DA51C}"/>
              </a:ext>
            </a:extLst>
          </p:cNvPr>
          <p:cNvSpPr txBox="1"/>
          <p:nvPr/>
        </p:nvSpPr>
        <p:spPr>
          <a:xfrm>
            <a:off x="12906412" y="4412087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en-US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5" name="object 13">
            <a:extLst>
              <a:ext uri="{FF2B5EF4-FFF2-40B4-BE49-F238E27FC236}">
                <a16:creationId xmlns:a16="http://schemas.microsoft.com/office/drawing/2014/main" id="{B4F39F08-154B-413E-B6AD-ABCB28B7440C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50820" y="6382769"/>
            <a:ext cx="6566916" cy="1222052"/>
          </a:xfrm>
          <a:prstGeom prst="rect">
            <a:avLst/>
          </a:prstGeom>
        </p:spPr>
      </p:pic>
      <p:pic>
        <p:nvPicPr>
          <p:cNvPr id="36" name="object 13">
            <a:extLst>
              <a:ext uri="{FF2B5EF4-FFF2-40B4-BE49-F238E27FC236}">
                <a16:creationId xmlns:a16="http://schemas.microsoft.com/office/drawing/2014/main" id="{8D2D0740-1E27-4698-B5BB-3B4A10F781BF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50820" y="5185991"/>
            <a:ext cx="6566916" cy="1238710"/>
          </a:xfrm>
          <a:prstGeom prst="rect">
            <a:avLst/>
          </a:prstGeom>
        </p:spPr>
      </p:pic>
      <p:pic>
        <p:nvPicPr>
          <p:cNvPr id="37" name="object 11">
            <a:extLst>
              <a:ext uri="{FF2B5EF4-FFF2-40B4-BE49-F238E27FC236}">
                <a16:creationId xmlns:a16="http://schemas.microsoft.com/office/drawing/2014/main" id="{47463226-1EAE-40FC-9423-C0EA9CC4554A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609200" y="5253778"/>
            <a:ext cx="2450465" cy="1066799"/>
          </a:xfrm>
          <a:prstGeom prst="rect">
            <a:avLst/>
          </a:prstGeom>
        </p:spPr>
      </p:pic>
      <p:pic>
        <p:nvPicPr>
          <p:cNvPr id="38" name="object 11">
            <a:extLst>
              <a:ext uri="{FF2B5EF4-FFF2-40B4-BE49-F238E27FC236}">
                <a16:creationId xmlns:a16="http://schemas.microsoft.com/office/drawing/2014/main" id="{0A402355-AC47-4942-B7D8-591F5C1A98B7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727459" y="7667455"/>
            <a:ext cx="2450465" cy="1066799"/>
          </a:xfrm>
          <a:prstGeom prst="rect">
            <a:avLst/>
          </a:prstGeom>
        </p:spPr>
      </p:pic>
      <p:sp>
        <p:nvSpPr>
          <p:cNvPr id="39" name="object 14">
            <a:extLst>
              <a:ext uri="{FF2B5EF4-FFF2-40B4-BE49-F238E27FC236}">
                <a16:creationId xmlns:a16="http://schemas.microsoft.com/office/drawing/2014/main" id="{1EE1DA3D-5552-4165-86AF-5A387CF60031}"/>
              </a:ext>
            </a:extLst>
          </p:cNvPr>
          <p:cNvSpPr txBox="1"/>
          <p:nvPr/>
        </p:nvSpPr>
        <p:spPr>
          <a:xfrm>
            <a:off x="5960400" y="6590690"/>
            <a:ext cx="5677069" cy="7514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uk-U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соціально-педагогічної та мистецької освіти </a:t>
            </a:r>
          </a:p>
        </p:txBody>
      </p:sp>
      <p:sp>
        <p:nvSpPr>
          <p:cNvPr id="41" name="object 17">
            <a:extLst>
              <a:ext uri="{FF2B5EF4-FFF2-40B4-BE49-F238E27FC236}">
                <a16:creationId xmlns:a16="http://schemas.microsoft.com/office/drawing/2014/main" id="{2FA26382-D865-4599-9CAD-D17B8516B374}"/>
              </a:ext>
            </a:extLst>
          </p:cNvPr>
          <p:cNvSpPr txBox="1"/>
          <p:nvPr/>
        </p:nvSpPr>
        <p:spPr>
          <a:xfrm>
            <a:off x="13071203" y="5575972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en-US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object 17">
            <a:extLst>
              <a:ext uri="{FF2B5EF4-FFF2-40B4-BE49-F238E27FC236}">
                <a16:creationId xmlns:a16="http://schemas.microsoft.com/office/drawing/2014/main" id="{A458AC88-A359-4D7D-BC73-5A17EE5325CC}"/>
              </a:ext>
            </a:extLst>
          </p:cNvPr>
          <p:cNvSpPr txBox="1"/>
          <p:nvPr/>
        </p:nvSpPr>
        <p:spPr>
          <a:xfrm>
            <a:off x="13238195" y="8012896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en-US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object 14">
            <a:extLst>
              <a:ext uri="{FF2B5EF4-FFF2-40B4-BE49-F238E27FC236}">
                <a16:creationId xmlns:a16="http://schemas.microsoft.com/office/drawing/2014/main" id="{F241E97A-7A45-4AAD-B775-19672DAAB9FE}"/>
              </a:ext>
            </a:extLst>
          </p:cNvPr>
          <p:cNvSpPr txBox="1"/>
          <p:nvPr/>
        </p:nvSpPr>
        <p:spPr>
          <a:xfrm>
            <a:off x="5963430" y="5406123"/>
            <a:ext cx="5677069" cy="7514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uk-U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фізичної культури, спорту та психології </a:t>
            </a:r>
          </a:p>
        </p:txBody>
      </p:sp>
      <p:pic>
        <p:nvPicPr>
          <p:cNvPr id="46" name="object 13">
            <a:extLst>
              <a:ext uri="{FF2B5EF4-FFF2-40B4-BE49-F238E27FC236}">
                <a16:creationId xmlns:a16="http://schemas.microsoft.com/office/drawing/2014/main" id="{1AC38323-3CC5-4CCC-BCB7-060637347965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39374" y="7657349"/>
            <a:ext cx="6803655" cy="1104927"/>
          </a:xfrm>
          <a:prstGeom prst="rect">
            <a:avLst/>
          </a:prstGeom>
        </p:spPr>
      </p:pic>
      <p:sp>
        <p:nvSpPr>
          <p:cNvPr id="47" name="object 14">
            <a:extLst>
              <a:ext uri="{FF2B5EF4-FFF2-40B4-BE49-F238E27FC236}">
                <a16:creationId xmlns:a16="http://schemas.microsoft.com/office/drawing/2014/main" id="{463B6FAC-270B-4A3D-A6A9-00BFD813C434}"/>
              </a:ext>
            </a:extLst>
          </p:cNvPr>
          <p:cNvSpPr txBox="1"/>
          <p:nvPr/>
        </p:nvSpPr>
        <p:spPr>
          <a:xfrm>
            <a:off x="5888662" y="7816380"/>
            <a:ext cx="5829469" cy="7514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uk-U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інформатики, математики та економіки </a:t>
            </a:r>
          </a:p>
        </p:txBody>
      </p:sp>
      <p:pic>
        <p:nvPicPr>
          <p:cNvPr id="48" name="object 11">
            <a:extLst>
              <a:ext uri="{FF2B5EF4-FFF2-40B4-BE49-F238E27FC236}">
                <a16:creationId xmlns:a16="http://schemas.microsoft.com/office/drawing/2014/main" id="{76E69D51-C4A9-4441-B4BF-13371C2B7C1A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657096" y="6396028"/>
            <a:ext cx="2450465" cy="1066799"/>
          </a:xfrm>
          <a:prstGeom prst="rect">
            <a:avLst/>
          </a:prstGeom>
        </p:spPr>
      </p:pic>
      <p:sp>
        <p:nvSpPr>
          <p:cNvPr id="50" name="object 17">
            <a:extLst>
              <a:ext uri="{FF2B5EF4-FFF2-40B4-BE49-F238E27FC236}">
                <a16:creationId xmlns:a16="http://schemas.microsoft.com/office/drawing/2014/main" id="{BBAB8358-CBA1-4332-B774-51D688D67F83}"/>
              </a:ext>
            </a:extLst>
          </p:cNvPr>
          <p:cNvSpPr txBox="1"/>
          <p:nvPr/>
        </p:nvSpPr>
        <p:spPr>
          <a:xfrm>
            <a:off x="13071204" y="6767885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en-US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2" name="Рисунок 51">
            <a:extLst>
              <a:ext uri="{FF2B5EF4-FFF2-40B4-BE49-F238E27FC236}">
                <a16:creationId xmlns:a16="http://schemas.microsoft.com/office/drawing/2014/main" id="{16013792-9EF4-45E4-8769-57E5F4C6E5E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4542" y="605404"/>
            <a:ext cx="1963513" cy="1853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653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 animBg="1"/>
      <p:bldP spid="17" grpId="0"/>
      <p:bldP spid="31" grpId="0" animBg="1"/>
      <p:bldP spid="34" grpId="0"/>
      <p:bldP spid="39" grpId="0" animBg="1"/>
      <p:bldP spid="41" grpId="0"/>
      <p:bldP spid="42" grpId="0"/>
      <p:bldP spid="44" grpId="0" animBg="1"/>
      <p:bldP spid="47" grpId="0" animBg="1"/>
      <p:bldP spid="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11239" y="861216"/>
            <a:ext cx="11681884" cy="1433626"/>
          </a:xfrm>
          <a:prstGeom prst="rect">
            <a:avLst/>
          </a:prstGeom>
        </p:spPr>
        <p:txBody>
          <a:bodyPr vert="horz" wrap="square" lIns="0" tIns="7864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uk-UA" sz="4400" b="1" dirty="0"/>
              <a:t>Підсумки</a:t>
            </a:r>
            <a:r>
              <a:rPr lang="uk-UA" sz="4400" b="1" spc="-100" dirty="0"/>
              <a:t> </a:t>
            </a:r>
            <a:r>
              <a:rPr lang="uk-UA" sz="4400" b="1" dirty="0"/>
              <a:t>роботи</a:t>
            </a:r>
            <a:r>
              <a:rPr lang="uk-UA" sz="4400" b="1" spc="-80" dirty="0"/>
              <a:t> науково-м</a:t>
            </a:r>
            <a:r>
              <a:rPr lang="uk-UA" sz="4400" b="1" dirty="0"/>
              <a:t>етодичної</a:t>
            </a:r>
            <a:r>
              <a:rPr lang="uk-UA" sz="4400" b="1" spc="-90" dirty="0"/>
              <a:t> </a:t>
            </a:r>
            <a:r>
              <a:rPr lang="uk-UA" sz="4400" b="1" dirty="0"/>
              <a:t>ради</a:t>
            </a:r>
            <a:r>
              <a:rPr lang="uk-UA" sz="4400" b="1" spc="-70" dirty="0"/>
              <a:t> </a:t>
            </a:r>
            <a:r>
              <a:rPr lang="uk-UA" sz="4400" b="1" dirty="0"/>
              <a:t>за 2024/2025</a:t>
            </a:r>
            <a:r>
              <a:rPr lang="uk-UA" sz="4400" b="1" spc="-85" dirty="0"/>
              <a:t> </a:t>
            </a:r>
            <a:r>
              <a:rPr lang="uk-UA" sz="4400" b="1" spc="-20" dirty="0"/>
              <a:t>н. р.</a:t>
            </a:r>
            <a:endParaRPr sz="4400" dirty="0"/>
          </a:p>
        </p:txBody>
      </p:sp>
      <p:grpSp>
        <p:nvGrpSpPr>
          <p:cNvPr id="8" name="object 8"/>
          <p:cNvGrpSpPr/>
          <p:nvPr/>
        </p:nvGrpSpPr>
        <p:grpSpPr>
          <a:xfrm>
            <a:off x="279400" y="4038600"/>
            <a:ext cx="1712688" cy="2372703"/>
            <a:chOff x="5411978" y="3799497"/>
            <a:chExt cx="1974214" cy="2463165"/>
          </a:xfrm>
        </p:grpSpPr>
        <p:sp>
          <p:nvSpPr>
            <p:cNvPr id="9" name="object 9"/>
            <p:cNvSpPr/>
            <p:nvPr/>
          </p:nvSpPr>
          <p:spPr>
            <a:xfrm>
              <a:off x="5424678" y="3812197"/>
              <a:ext cx="1948814" cy="2437765"/>
            </a:xfrm>
            <a:custGeom>
              <a:avLst/>
              <a:gdLst/>
              <a:ahLst/>
              <a:cxnLst/>
              <a:rect l="l" t="t" r="r" b="b"/>
              <a:pathLst>
                <a:path w="1948815" h="2437765">
                  <a:moveTo>
                    <a:pt x="60896" y="609422"/>
                  </a:moveTo>
                  <a:lnTo>
                    <a:pt x="0" y="609422"/>
                  </a:lnTo>
                  <a:lnTo>
                    <a:pt x="0" y="1828279"/>
                  </a:lnTo>
                  <a:lnTo>
                    <a:pt x="60896" y="1828279"/>
                  </a:lnTo>
                  <a:lnTo>
                    <a:pt x="60896" y="609422"/>
                  </a:lnTo>
                  <a:close/>
                </a:path>
                <a:path w="1948815" h="2437765">
                  <a:moveTo>
                    <a:pt x="243560" y="609422"/>
                  </a:moveTo>
                  <a:lnTo>
                    <a:pt x="121780" y="609422"/>
                  </a:lnTo>
                  <a:lnTo>
                    <a:pt x="121780" y="1828279"/>
                  </a:lnTo>
                  <a:lnTo>
                    <a:pt x="243560" y="1828279"/>
                  </a:lnTo>
                  <a:lnTo>
                    <a:pt x="243560" y="609422"/>
                  </a:lnTo>
                  <a:close/>
                </a:path>
                <a:path w="1948815" h="2437765">
                  <a:moveTo>
                    <a:pt x="974267" y="0"/>
                  </a:moveTo>
                  <a:lnTo>
                    <a:pt x="974267" y="609422"/>
                  </a:lnTo>
                  <a:lnTo>
                    <a:pt x="304457" y="609422"/>
                  </a:lnTo>
                  <a:lnTo>
                    <a:pt x="304457" y="1828279"/>
                  </a:lnTo>
                  <a:lnTo>
                    <a:pt x="974267" y="1828279"/>
                  </a:lnTo>
                  <a:lnTo>
                    <a:pt x="974267" y="2437714"/>
                  </a:lnTo>
                  <a:lnTo>
                    <a:pt x="1948522" y="1218857"/>
                  </a:lnTo>
                  <a:lnTo>
                    <a:pt x="974267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424678" y="3812197"/>
              <a:ext cx="1948814" cy="2437765"/>
            </a:xfrm>
            <a:custGeom>
              <a:avLst/>
              <a:gdLst/>
              <a:ahLst/>
              <a:cxnLst/>
              <a:rect l="l" t="t" r="r" b="b"/>
              <a:pathLst>
                <a:path w="1948815" h="2437765">
                  <a:moveTo>
                    <a:pt x="0" y="609422"/>
                  </a:moveTo>
                  <a:lnTo>
                    <a:pt x="60896" y="609422"/>
                  </a:lnTo>
                  <a:lnTo>
                    <a:pt x="60896" y="1828279"/>
                  </a:lnTo>
                  <a:lnTo>
                    <a:pt x="0" y="1828279"/>
                  </a:lnTo>
                  <a:lnTo>
                    <a:pt x="0" y="609422"/>
                  </a:lnTo>
                  <a:close/>
                </a:path>
                <a:path w="1948815" h="2437765">
                  <a:moveTo>
                    <a:pt x="121780" y="609422"/>
                  </a:moveTo>
                  <a:lnTo>
                    <a:pt x="243560" y="609422"/>
                  </a:lnTo>
                  <a:lnTo>
                    <a:pt x="243560" y="1828279"/>
                  </a:lnTo>
                  <a:lnTo>
                    <a:pt x="121780" y="1828279"/>
                  </a:lnTo>
                  <a:lnTo>
                    <a:pt x="121780" y="609422"/>
                  </a:lnTo>
                  <a:close/>
                </a:path>
                <a:path w="1948815" h="2437765">
                  <a:moveTo>
                    <a:pt x="304457" y="609422"/>
                  </a:moveTo>
                  <a:lnTo>
                    <a:pt x="974267" y="609422"/>
                  </a:lnTo>
                  <a:lnTo>
                    <a:pt x="974267" y="0"/>
                  </a:lnTo>
                  <a:lnTo>
                    <a:pt x="1948522" y="1218857"/>
                  </a:lnTo>
                  <a:lnTo>
                    <a:pt x="974267" y="2437714"/>
                  </a:lnTo>
                  <a:lnTo>
                    <a:pt x="974267" y="1828279"/>
                  </a:lnTo>
                  <a:lnTo>
                    <a:pt x="304457" y="1828279"/>
                  </a:lnTo>
                  <a:lnTo>
                    <a:pt x="304457" y="609422"/>
                  </a:lnTo>
                  <a:close/>
                </a:path>
              </a:pathLst>
            </a:custGeom>
            <a:ln w="25400">
              <a:solidFill>
                <a:srgbClr val="385D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41D92267-5C36-4281-83C4-D3541C6FF2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804" y="619295"/>
            <a:ext cx="1963513" cy="1853667"/>
          </a:xfrm>
          <a:prstGeom prst="rect">
            <a:avLst/>
          </a:prstGeom>
        </p:spPr>
      </p:pic>
      <p:graphicFrame>
        <p:nvGraphicFramePr>
          <p:cNvPr id="11" name="Діаграма 10">
            <a:extLst>
              <a:ext uri="{FF2B5EF4-FFF2-40B4-BE49-F238E27FC236}">
                <a16:creationId xmlns:a16="http://schemas.microsoft.com/office/drawing/2014/main" id="{962D26BD-2979-45B8-AE1F-FEDBEDAF4A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3615175"/>
              </p:ext>
            </p:extLst>
          </p:nvPr>
        </p:nvGraphicFramePr>
        <p:xfrm>
          <a:off x="1981071" y="3124199"/>
          <a:ext cx="13538329" cy="5400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32291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11239" y="861216"/>
            <a:ext cx="11681884" cy="1433626"/>
          </a:xfrm>
          <a:prstGeom prst="rect">
            <a:avLst/>
          </a:prstGeom>
        </p:spPr>
        <p:txBody>
          <a:bodyPr vert="horz" wrap="square" lIns="0" tIns="7864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uk-UA" sz="4400" b="1" dirty="0"/>
              <a:t>Підсумки</a:t>
            </a:r>
            <a:r>
              <a:rPr lang="uk-UA" sz="4400" b="1" spc="-100" dirty="0"/>
              <a:t> </a:t>
            </a:r>
            <a:r>
              <a:rPr lang="uk-UA" sz="4400" b="1" dirty="0"/>
              <a:t>роботи</a:t>
            </a:r>
            <a:r>
              <a:rPr lang="uk-UA" sz="4400" b="1" spc="-80" dirty="0"/>
              <a:t> науково-м</a:t>
            </a:r>
            <a:r>
              <a:rPr lang="uk-UA" sz="4400" b="1" dirty="0"/>
              <a:t>етодичної</a:t>
            </a:r>
            <a:r>
              <a:rPr lang="uk-UA" sz="4400" b="1" spc="-90" dirty="0"/>
              <a:t> </a:t>
            </a:r>
            <a:r>
              <a:rPr lang="uk-UA" sz="4400" b="1" dirty="0"/>
              <a:t>ради</a:t>
            </a:r>
            <a:r>
              <a:rPr lang="uk-UA" sz="4400" b="1" spc="-70" dirty="0"/>
              <a:t> </a:t>
            </a:r>
            <a:r>
              <a:rPr lang="uk-UA" sz="4400" b="1" dirty="0"/>
              <a:t>за 2024/2025</a:t>
            </a:r>
            <a:r>
              <a:rPr lang="uk-UA" sz="4400" b="1" spc="-85" dirty="0"/>
              <a:t> </a:t>
            </a:r>
            <a:r>
              <a:rPr lang="uk-UA" sz="4400" b="1" spc="-20" dirty="0"/>
              <a:t>н. р.</a:t>
            </a:r>
            <a:endParaRPr sz="4400" dirty="0"/>
          </a:p>
        </p:txBody>
      </p:sp>
      <p:grpSp>
        <p:nvGrpSpPr>
          <p:cNvPr id="8" name="object 8"/>
          <p:cNvGrpSpPr/>
          <p:nvPr/>
        </p:nvGrpSpPr>
        <p:grpSpPr>
          <a:xfrm>
            <a:off x="279400" y="4038600"/>
            <a:ext cx="1712688" cy="2372703"/>
            <a:chOff x="5411978" y="3799497"/>
            <a:chExt cx="1974214" cy="2463165"/>
          </a:xfrm>
        </p:grpSpPr>
        <p:sp>
          <p:nvSpPr>
            <p:cNvPr id="9" name="object 9"/>
            <p:cNvSpPr/>
            <p:nvPr/>
          </p:nvSpPr>
          <p:spPr>
            <a:xfrm>
              <a:off x="5424678" y="3812197"/>
              <a:ext cx="1948814" cy="2437765"/>
            </a:xfrm>
            <a:custGeom>
              <a:avLst/>
              <a:gdLst/>
              <a:ahLst/>
              <a:cxnLst/>
              <a:rect l="l" t="t" r="r" b="b"/>
              <a:pathLst>
                <a:path w="1948815" h="2437765">
                  <a:moveTo>
                    <a:pt x="60896" y="609422"/>
                  </a:moveTo>
                  <a:lnTo>
                    <a:pt x="0" y="609422"/>
                  </a:lnTo>
                  <a:lnTo>
                    <a:pt x="0" y="1828279"/>
                  </a:lnTo>
                  <a:lnTo>
                    <a:pt x="60896" y="1828279"/>
                  </a:lnTo>
                  <a:lnTo>
                    <a:pt x="60896" y="609422"/>
                  </a:lnTo>
                  <a:close/>
                </a:path>
                <a:path w="1948815" h="2437765">
                  <a:moveTo>
                    <a:pt x="243560" y="609422"/>
                  </a:moveTo>
                  <a:lnTo>
                    <a:pt x="121780" y="609422"/>
                  </a:lnTo>
                  <a:lnTo>
                    <a:pt x="121780" y="1828279"/>
                  </a:lnTo>
                  <a:lnTo>
                    <a:pt x="243560" y="1828279"/>
                  </a:lnTo>
                  <a:lnTo>
                    <a:pt x="243560" y="609422"/>
                  </a:lnTo>
                  <a:close/>
                </a:path>
                <a:path w="1948815" h="2437765">
                  <a:moveTo>
                    <a:pt x="974267" y="0"/>
                  </a:moveTo>
                  <a:lnTo>
                    <a:pt x="974267" y="609422"/>
                  </a:lnTo>
                  <a:lnTo>
                    <a:pt x="304457" y="609422"/>
                  </a:lnTo>
                  <a:lnTo>
                    <a:pt x="304457" y="1828279"/>
                  </a:lnTo>
                  <a:lnTo>
                    <a:pt x="974267" y="1828279"/>
                  </a:lnTo>
                  <a:lnTo>
                    <a:pt x="974267" y="2437714"/>
                  </a:lnTo>
                  <a:lnTo>
                    <a:pt x="1948522" y="1218857"/>
                  </a:lnTo>
                  <a:lnTo>
                    <a:pt x="974267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424678" y="3812197"/>
              <a:ext cx="1948814" cy="2437765"/>
            </a:xfrm>
            <a:custGeom>
              <a:avLst/>
              <a:gdLst/>
              <a:ahLst/>
              <a:cxnLst/>
              <a:rect l="l" t="t" r="r" b="b"/>
              <a:pathLst>
                <a:path w="1948815" h="2437765">
                  <a:moveTo>
                    <a:pt x="0" y="609422"/>
                  </a:moveTo>
                  <a:lnTo>
                    <a:pt x="60896" y="609422"/>
                  </a:lnTo>
                  <a:lnTo>
                    <a:pt x="60896" y="1828279"/>
                  </a:lnTo>
                  <a:lnTo>
                    <a:pt x="0" y="1828279"/>
                  </a:lnTo>
                  <a:lnTo>
                    <a:pt x="0" y="609422"/>
                  </a:lnTo>
                  <a:close/>
                </a:path>
                <a:path w="1948815" h="2437765">
                  <a:moveTo>
                    <a:pt x="121780" y="609422"/>
                  </a:moveTo>
                  <a:lnTo>
                    <a:pt x="243560" y="609422"/>
                  </a:lnTo>
                  <a:lnTo>
                    <a:pt x="243560" y="1828279"/>
                  </a:lnTo>
                  <a:lnTo>
                    <a:pt x="121780" y="1828279"/>
                  </a:lnTo>
                  <a:lnTo>
                    <a:pt x="121780" y="609422"/>
                  </a:lnTo>
                  <a:close/>
                </a:path>
                <a:path w="1948815" h="2437765">
                  <a:moveTo>
                    <a:pt x="304457" y="609422"/>
                  </a:moveTo>
                  <a:lnTo>
                    <a:pt x="974267" y="609422"/>
                  </a:lnTo>
                  <a:lnTo>
                    <a:pt x="974267" y="0"/>
                  </a:lnTo>
                  <a:lnTo>
                    <a:pt x="1948522" y="1218857"/>
                  </a:lnTo>
                  <a:lnTo>
                    <a:pt x="974267" y="2437714"/>
                  </a:lnTo>
                  <a:lnTo>
                    <a:pt x="974267" y="1828279"/>
                  </a:lnTo>
                  <a:lnTo>
                    <a:pt x="304457" y="1828279"/>
                  </a:lnTo>
                  <a:lnTo>
                    <a:pt x="304457" y="609422"/>
                  </a:lnTo>
                  <a:close/>
                </a:path>
              </a:pathLst>
            </a:custGeom>
            <a:ln w="25400">
              <a:solidFill>
                <a:srgbClr val="385D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41D92267-5C36-4281-83C4-D3541C6FF2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804" y="619295"/>
            <a:ext cx="1963513" cy="1853667"/>
          </a:xfrm>
          <a:prstGeom prst="rect">
            <a:avLst/>
          </a:prstGeom>
        </p:spPr>
      </p:pic>
      <p:graphicFrame>
        <p:nvGraphicFramePr>
          <p:cNvPr id="12" name="Діаграма 11">
            <a:extLst>
              <a:ext uri="{FF2B5EF4-FFF2-40B4-BE49-F238E27FC236}">
                <a16:creationId xmlns:a16="http://schemas.microsoft.com/office/drawing/2014/main" id="{E33DC07C-8DB6-460F-A47B-116ABECEDC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0189544"/>
              </p:ext>
            </p:extLst>
          </p:nvPr>
        </p:nvGraphicFramePr>
        <p:xfrm>
          <a:off x="2021116" y="3124200"/>
          <a:ext cx="13462129" cy="5326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58239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11239" y="861216"/>
            <a:ext cx="11681884" cy="1433626"/>
          </a:xfrm>
          <a:prstGeom prst="rect">
            <a:avLst/>
          </a:prstGeom>
        </p:spPr>
        <p:txBody>
          <a:bodyPr vert="horz" wrap="square" lIns="0" tIns="7864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uk-UA" sz="4400" b="1" dirty="0"/>
              <a:t>Підсумки</a:t>
            </a:r>
            <a:r>
              <a:rPr lang="uk-UA" sz="4400" b="1" spc="-100" dirty="0"/>
              <a:t> </a:t>
            </a:r>
            <a:r>
              <a:rPr lang="uk-UA" sz="4400" b="1" dirty="0"/>
              <a:t>роботи</a:t>
            </a:r>
            <a:r>
              <a:rPr lang="uk-UA" sz="4400" b="1" spc="-80" dirty="0"/>
              <a:t> науково-м</a:t>
            </a:r>
            <a:r>
              <a:rPr lang="uk-UA" sz="4400" b="1" dirty="0"/>
              <a:t>етодичної</a:t>
            </a:r>
            <a:r>
              <a:rPr lang="uk-UA" sz="4400" b="1" spc="-90" dirty="0"/>
              <a:t> </a:t>
            </a:r>
            <a:r>
              <a:rPr lang="uk-UA" sz="4400" b="1" dirty="0"/>
              <a:t>ради</a:t>
            </a:r>
            <a:r>
              <a:rPr lang="uk-UA" sz="4400" b="1" spc="-70" dirty="0"/>
              <a:t> </a:t>
            </a:r>
            <a:r>
              <a:rPr lang="uk-UA" sz="4400" b="1" dirty="0"/>
              <a:t>за 2024/2025</a:t>
            </a:r>
            <a:r>
              <a:rPr lang="uk-UA" sz="4400" b="1" spc="-85" dirty="0"/>
              <a:t> </a:t>
            </a:r>
            <a:r>
              <a:rPr lang="uk-UA" sz="4400" b="1" spc="-20" dirty="0"/>
              <a:t>н. р.</a:t>
            </a:r>
            <a:endParaRPr sz="4400" dirty="0"/>
          </a:p>
        </p:txBody>
      </p:sp>
      <p:grpSp>
        <p:nvGrpSpPr>
          <p:cNvPr id="8" name="object 8"/>
          <p:cNvGrpSpPr/>
          <p:nvPr/>
        </p:nvGrpSpPr>
        <p:grpSpPr>
          <a:xfrm>
            <a:off x="215577" y="4038600"/>
            <a:ext cx="1712688" cy="2372703"/>
            <a:chOff x="5411978" y="3799497"/>
            <a:chExt cx="1974214" cy="2463165"/>
          </a:xfrm>
        </p:grpSpPr>
        <p:sp>
          <p:nvSpPr>
            <p:cNvPr id="9" name="object 9"/>
            <p:cNvSpPr/>
            <p:nvPr/>
          </p:nvSpPr>
          <p:spPr>
            <a:xfrm>
              <a:off x="5424678" y="3812197"/>
              <a:ext cx="1948814" cy="2437765"/>
            </a:xfrm>
            <a:custGeom>
              <a:avLst/>
              <a:gdLst/>
              <a:ahLst/>
              <a:cxnLst/>
              <a:rect l="l" t="t" r="r" b="b"/>
              <a:pathLst>
                <a:path w="1948815" h="2437765">
                  <a:moveTo>
                    <a:pt x="60896" y="609422"/>
                  </a:moveTo>
                  <a:lnTo>
                    <a:pt x="0" y="609422"/>
                  </a:lnTo>
                  <a:lnTo>
                    <a:pt x="0" y="1828279"/>
                  </a:lnTo>
                  <a:lnTo>
                    <a:pt x="60896" y="1828279"/>
                  </a:lnTo>
                  <a:lnTo>
                    <a:pt x="60896" y="609422"/>
                  </a:lnTo>
                  <a:close/>
                </a:path>
                <a:path w="1948815" h="2437765">
                  <a:moveTo>
                    <a:pt x="243560" y="609422"/>
                  </a:moveTo>
                  <a:lnTo>
                    <a:pt x="121780" y="609422"/>
                  </a:lnTo>
                  <a:lnTo>
                    <a:pt x="121780" y="1828279"/>
                  </a:lnTo>
                  <a:lnTo>
                    <a:pt x="243560" y="1828279"/>
                  </a:lnTo>
                  <a:lnTo>
                    <a:pt x="243560" y="609422"/>
                  </a:lnTo>
                  <a:close/>
                </a:path>
                <a:path w="1948815" h="2437765">
                  <a:moveTo>
                    <a:pt x="974267" y="0"/>
                  </a:moveTo>
                  <a:lnTo>
                    <a:pt x="974267" y="609422"/>
                  </a:lnTo>
                  <a:lnTo>
                    <a:pt x="304457" y="609422"/>
                  </a:lnTo>
                  <a:lnTo>
                    <a:pt x="304457" y="1828279"/>
                  </a:lnTo>
                  <a:lnTo>
                    <a:pt x="974267" y="1828279"/>
                  </a:lnTo>
                  <a:lnTo>
                    <a:pt x="974267" y="2437714"/>
                  </a:lnTo>
                  <a:lnTo>
                    <a:pt x="1948522" y="1218857"/>
                  </a:lnTo>
                  <a:lnTo>
                    <a:pt x="974267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424678" y="3812197"/>
              <a:ext cx="1948814" cy="2437765"/>
            </a:xfrm>
            <a:custGeom>
              <a:avLst/>
              <a:gdLst/>
              <a:ahLst/>
              <a:cxnLst/>
              <a:rect l="l" t="t" r="r" b="b"/>
              <a:pathLst>
                <a:path w="1948815" h="2437765">
                  <a:moveTo>
                    <a:pt x="0" y="609422"/>
                  </a:moveTo>
                  <a:lnTo>
                    <a:pt x="60896" y="609422"/>
                  </a:lnTo>
                  <a:lnTo>
                    <a:pt x="60896" y="1828279"/>
                  </a:lnTo>
                  <a:lnTo>
                    <a:pt x="0" y="1828279"/>
                  </a:lnTo>
                  <a:lnTo>
                    <a:pt x="0" y="609422"/>
                  </a:lnTo>
                  <a:close/>
                </a:path>
                <a:path w="1948815" h="2437765">
                  <a:moveTo>
                    <a:pt x="121780" y="609422"/>
                  </a:moveTo>
                  <a:lnTo>
                    <a:pt x="243560" y="609422"/>
                  </a:lnTo>
                  <a:lnTo>
                    <a:pt x="243560" y="1828279"/>
                  </a:lnTo>
                  <a:lnTo>
                    <a:pt x="121780" y="1828279"/>
                  </a:lnTo>
                  <a:lnTo>
                    <a:pt x="121780" y="609422"/>
                  </a:lnTo>
                  <a:close/>
                </a:path>
                <a:path w="1948815" h="2437765">
                  <a:moveTo>
                    <a:pt x="304457" y="609422"/>
                  </a:moveTo>
                  <a:lnTo>
                    <a:pt x="974267" y="609422"/>
                  </a:lnTo>
                  <a:lnTo>
                    <a:pt x="974267" y="0"/>
                  </a:lnTo>
                  <a:lnTo>
                    <a:pt x="1948522" y="1218857"/>
                  </a:lnTo>
                  <a:lnTo>
                    <a:pt x="974267" y="2437714"/>
                  </a:lnTo>
                  <a:lnTo>
                    <a:pt x="974267" y="1828279"/>
                  </a:lnTo>
                  <a:lnTo>
                    <a:pt x="304457" y="1828279"/>
                  </a:lnTo>
                  <a:lnTo>
                    <a:pt x="304457" y="609422"/>
                  </a:lnTo>
                  <a:close/>
                </a:path>
              </a:pathLst>
            </a:custGeom>
            <a:ln w="25400">
              <a:solidFill>
                <a:srgbClr val="385D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41D92267-5C36-4281-83C4-D3541C6FF2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804" y="619295"/>
            <a:ext cx="1963513" cy="1853667"/>
          </a:xfrm>
          <a:prstGeom prst="rect">
            <a:avLst/>
          </a:prstGeom>
        </p:spPr>
      </p:pic>
      <p:graphicFrame>
        <p:nvGraphicFramePr>
          <p:cNvPr id="12" name="Діаграма 11">
            <a:extLst>
              <a:ext uri="{FF2B5EF4-FFF2-40B4-BE49-F238E27FC236}">
                <a16:creationId xmlns:a16="http://schemas.microsoft.com/office/drawing/2014/main" id="{FB108036-F311-4ABB-9C9C-31CA653ACC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6407521"/>
              </p:ext>
            </p:extLst>
          </p:nvPr>
        </p:nvGraphicFramePr>
        <p:xfrm>
          <a:off x="1944916" y="3124200"/>
          <a:ext cx="13614529" cy="5400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96821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864546" y="-701666"/>
            <a:ext cx="12606019" cy="2664732"/>
          </a:xfrm>
          <a:prstGeom prst="rect">
            <a:avLst/>
          </a:prstGeom>
        </p:spPr>
        <p:txBody>
          <a:bodyPr vert="horz" wrap="square" lIns="0" tIns="78641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br>
              <a:rPr lang="uk-UA" sz="4400" dirty="0"/>
            </a:br>
            <a:br>
              <a:rPr lang="uk-UA" sz="4400" dirty="0"/>
            </a:br>
            <a:r>
              <a:rPr lang="uk-UA" sz="4000" b="1" dirty="0"/>
              <a:t>Підсумки</a:t>
            </a:r>
            <a:r>
              <a:rPr lang="uk-UA" sz="4000" b="1" spc="-100" dirty="0"/>
              <a:t> </a:t>
            </a:r>
            <a:r>
              <a:rPr lang="uk-UA" sz="4000" b="1" dirty="0"/>
              <a:t>роботи</a:t>
            </a:r>
            <a:r>
              <a:rPr lang="uk-UA" sz="4000" b="1" spc="-80" dirty="0"/>
              <a:t> науково-м</a:t>
            </a:r>
            <a:r>
              <a:rPr lang="uk-UA" sz="4000" b="1" dirty="0"/>
              <a:t>етодичної</a:t>
            </a:r>
            <a:r>
              <a:rPr lang="uk-UA" sz="4000" b="1" spc="-90" dirty="0"/>
              <a:t> </a:t>
            </a:r>
            <a:r>
              <a:rPr lang="uk-UA" sz="4000" b="1" dirty="0"/>
              <a:t>ради</a:t>
            </a:r>
            <a:r>
              <a:rPr lang="uk-UA" sz="4000" b="1" spc="-70" dirty="0"/>
              <a:t> </a:t>
            </a:r>
            <a:br>
              <a:rPr lang="uk-UA" sz="4000" b="1" spc="-70" dirty="0"/>
            </a:br>
            <a:r>
              <a:rPr lang="uk-UA" sz="4000" b="1" dirty="0"/>
              <a:t>за 2024/2025</a:t>
            </a:r>
            <a:r>
              <a:rPr lang="uk-UA" sz="4000" b="1" spc="-85" dirty="0"/>
              <a:t> </a:t>
            </a:r>
            <a:r>
              <a:rPr lang="uk-UA" sz="4000" b="1" spc="-20" dirty="0"/>
              <a:t>н. р.</a:t>
            </a:r>
            <a:endParaRPr sz="4400" dirty="0"/>
          </a:p>
        </p:txBody>
      </p:sp>
      <p:sp>
        <p:nvSpPr>
          <p:cNvPr id="7" name="object 7"/>
          <p:cNvSpPr/>
          <p:nvPr/>
        </p:nvSpPr>
        <p:spPr>
          <a:xfrm>
            <a:off x="5040333" y="3051381"/>
            <a:ext cx="3576489" cy="1662349"/>
          </a:xfrm>
          <a:custGeom>
            <a:avLst/>
            <a:gdLst/>
            <a:ahLst/>
            <a:cxnLst/>
            <a:rect l="l" t="t" r="r" b="b"/>
            <a:pathLst>
              <a:path w="3352165" h="948689">
                <a:moveTo>
                  <a:pt x="1676082" y="0"/>
                </a:moveTo>
                <a:lnTo>
                  <a:pt x="1605231" y="416"/>
                </a:lnTo>
                <a:lnTo>
                  <a:pt x="1535130" y="1653"/>
                </a:lnTo>
                <a:lnTo>
                  <a:pt x="1465837" y="3695"/>
                </a:lnTo>
                <a:lnTo>
                  <a:pt x="1397410" y="6525"/>
                </a:lnTo>
                <a:lnTo>
                  <a:pt x="1329907" y="10127"/>
                </a:lnTo>
                <a:lnTo>
                  <a:pt x="1263386" y="14484"/>
                </a:lnTo>
                <a:lnTo>
                  <a:pt x="1197905" y="19580"/>
                </a:lnTo>
                <a:lnTo>
                  <a:pt x="1133524" y="25398"/>
                </a:lnTo>
                <a:lnTo>
                  <a:pt x="1070299" y="31922"/>
                </a:lnTo>
                <a:lnTo>
                  <a:pt x="1008288" y="39136"/>
                </a:lnTo>
                <a:lnTo>
                  <a:pt x="947552" y="47022"/>
                </a:lnTo>
                <a:lnTo>
                  <a:pt x="888146" y="55566"/>
                </a:lnTo>
                <a:lnTo>
                  <a:pt x="830130" y="64749"/>
                </a:lnTo>
                <a:lnTo>
                  <a:pt x="773561" y="74556"/>
                </a:lnTo>
                <a:lnTo>
                  <a:pt x="718499" y="84970"/>
                </a:lnTo>
                <a:lnTo>
                  <a:pt x="665000" y="95974"/>
                </a:lnTo>
                <a:lnTo>
                  <a:pt x="613124" y="107553"/>
                </a:lnTo>
                <a:lnTo>
                  <a:pt x="562928" y="119690"/>
                </a:lnTo>
                <a:lnTo>
                  <a:pt x="514470" y="132367"/>
                </a:lnTo>
                <a:lnTo>
                  <a:pt x="467809" y="145570"/>
                </a:lnTo>
                <a:lnTo>
                  <a:pt x="423004" y="159281"/>
                </a:lnTo>
                <a:lnTo>
                  <a:pt x="380111" y="173484"/>
                </a:lnTo>
                <a:lnTo>
                  <a:pt x="339189" y="188162"/>
                </a:lnTo>
                <a:lnTo>
                  <a:pt x="300297" y="203300"/>
                </a:lnTo>
                <a:lnTo>
                  <a:pt x="263492" y="218880"/>
                </a:lnTo>
                <a:lnTo>
                  <a:pt x="228833" y="234886"/>
                </a:lnTo>
                <a:lnTo>
                  <a:pt x="166185" y="268110"/>
                </a:lnTo>
                <a:lnTo>
                  <a:pt x="112819" y="302840"/>
                </a:lnTo>
                <a:lnTo>
                  <a:pt x="69198" y="338946"/>
                </a:lnTo>
                <a:lnTo>
                  <a:pt x="35790" y="376295"/>
                </a:lnTo>
                <a:lnTo>
                  <a:pt x="13059" y="414756"/>
                </a:lnTo>
                <a:lnTo>
                  <a:pt x="1470" y="454196"/>
                </a:lnTo>
                <a:lnTo>
                  <a:pt x="0" y="474243"/>
                </a:lnTo>
                <a:lnTo>
                  <a:pt x="1470" y="494289"/>
                </a:lnTo>
                <a:lnTo>
                  <a:pt x="13059" y="533730"/>
                </a:lnTo>
                <a:lnTo>
                  <a:pt x="35790" y="572191"/>
                </a:lnTo>
                <a:lnTo>
                  <a:pt x="69198" y="609540"/>
                </a:lnTo>
                <a:lnTo>
                  <a:pt x="112819" y="645645"/>
                </a:lnTo>
                <a:lnTo>
                  <a:pt x="166185" y="680376"/>
                </a:lnTo>
                <a:lnTo>
                  <a:pt x="228833" y="713600"/>
                </a:lnTo>
                <a:lnTo>
                  <a:pt x="263492" y="729606"/>
                </a:lnTo>
                <a:lnTo>
                  <a:pt x="300297" y="745186"/>
                </a:lnTo>
                <a:lnTo>
                  <a:pt x="339189" y="760323"/>
                </a:lnTo>
                <a:lnTo>
                  <a:pt x="380111" y="775002"/>
                </a:lnTo>
                <a:lnTo>
                  <a:pt x="423004" y="789205"/>
                </a:lnTo>
                <a:lnTo>
                  <a:pt x="467809" y="802916"/>
                </a:lnTo>
                <a:lnTo>
                  <a:pt x="514470" y="816118"/>
                </a:lnTo>
                <a:lnTo>
                  <a:pt x="562928" y="828796"/>
                </a:lnTo>
                <a:lnTo>
                  <a:pt x="613124" y="840933"/>
                </a:lnTo>
                <a:lnTo>
                  <a:pt x="665000" y="852512"/>
                </a:lnTo>
                <a:lnTo>
                  <a:pt x="718499" y="863516"/>
                </a:lnTo>
                <a:lnTo>
                  <a:pt x="773561" y="873930"/>
                </a:lnTo>
                <a:lnTo>
                  <a:pt x="830130" y="883737"/>
                </a:lnTo>
                <a:lnTo>
                  <a:pt x="888146" y="892920"/>
                </a:lnTo>
                <a:lnTo>
                  <a:pt x="947552" y="901463"/>
                </a:lnTo>
                <a:lnTo>
                  <a:pt x="1008288" y="909350"/>
                </a:lnTo>
                <a:lnTo>
                  <a:pt x="1070299" y="916564"/>
                </a:lnTo>
                <a:lnTo>
                  <a:pt x="1133524" y="923088"/>
                </a:lnTo>
                <a:lnTo>
                  <a:pt x="1197905" y="928906"/>
                </a:lnTo>
                <a:lnTo>
                  <a:pt x="1263386" y="934002"/>
                </a:lnTo>
                <a:lnTo>
                  <a:pt x="1329907" y="938359"/>
                </a:lnTo>
                <a:lnTo>
                  <a:pt x="1397410" y="941961"/>
                </a:lnTo>
                <a:lnTo>
                  <a:pt x="1465837" y="944791"/>
                </a:lnTo>
                <a:lnTo>
                  <a:pt x="1535130" y="946833"/>
                </a:lnTo>
                <a:lnTo>
                  <a:pt x="1605231" y="948070"/>
                </a:lnTo>
                <a:lnTo>
                  <a:pt x="1676082" y="948486"/>
                </a:lnTo>
                <a:lnTo>
                  <a:pt x="1746933" y="948070"/>
                </a:lnTo>
                <a:lnTo>
                  <a:pt x="1817034" y="946833"/>
                </a:lnTo>
                <a:lnTo>
                  <a:pt x="1886327" y="944791"/>
                </a:lnTo>
                <a:lnTo>
                  <a:pt x="1954754" y="941961"/>
                </a:lnTo>
                <a:lnTo>
                  <a:pt x="2022257" y="938359"/>
                </a:lnTo>
                <a:lnTo>
                  <a:pt x="2088778" y="934002"/>
                </a:lnTo>
                <a:lnTo>
                  <a:pt x="2154259" y="928906"/>
                </a:lnTo>
                <a:lnTo>
                  <a:pt x="2218640" y="923088"/>
                </a:lnTo>
                <a:lnTo>
                  <a:pt x="2281865" y="916564"/>
                </a:lnTo>
                <a:lnTo>
                  <a:pt x="2343876" y="909350"/>
                </a:lnTo>
                <a:lnTo>
                  <a:pt x="2404612" y="901463"/>
                </a:lnTo>
                <a:lnTo>
                  <a:pt x="2464018" y="892920"/>
                </a:lnTo>
                <a:lnTo>
                  <a:pt x="2522034" y="883737"/>
                </a:lnTo>
                <a:lnTo>
                  <a:pt x="2578603" y="873930"/>
                </a:lnTo>
                <a:lnTo>
                  <a:pt x="2633665" y="863516"/>
                </a:lnTo>
                <a:lnTo>
                  <a:pt x="2687164" y="852512"/>
                </a:lnTo>
                <a:lnTo>
                  <a:pt x="2739040" y="840933"/>
                </a:lnTo>
                <a:lnTo>
                  <a:pt x="2789236" y="828796"/>
                </a:lnTo>
                <a:lnTo>
                  <a:pt x="2837694" y="816118"/>
                </a:lnTo>
                <a:lnTo>
                  <a:pt x="2884355" y="802916"/>
                </a:lnTo>
                <a:lnTo>
                  <a:pt x="2929160" y="789205"/>
                </a:lnTo>
                <a:lnTo>
                  <a:pt x="2972053" y="775002"/>
                </a:lnTo>
                <a:lnTo>
                  <a:pt x="3012975" y="760323"/>
                </a:lnTo>
                <a:lnTo>
                  <a:pt x="3051867" y="745186"/>
                </a:lnTo>
                <a:lnTo>
                  <a:pt x="3088672" y="729606"/>
                </a:lnTo>
                <a:lnTo>
                  <a:pt x="3123331" y="713600"/>
                </a:lnTo>
                <a:lnTo>
                  <a:pt x="3185979" y="680376"/>
                </a:lnTo>
                <a:lnTo>
                  <a:pt x="3239345" y="645645"/>
                </a:lnTo>
                <a:lnTo>
                  <a:pt x="3282966" y="609540"/>
                </a:lnTo>
                <a:lnTo>
                  <a:pt x="3316374" y="572191"/>
                </a:lnTo>
                <a:lnTo>
                  <a:pt x="3339105" y="533730"/>
                </a:lnTo>
                <a:lnTo>
                  <a:pt x="3350694" y="494289"/>
                </a:lnTo>
                <a:lnTo>
                  <a:pt x="3352165" y="474243"/>
                </a:lnTo>
                <a:lnTo>
                  <a:pt x="3350694" y="454196"/>
                </a:lnTo>
                <a:lnTo>
                  <a:pt x="3339105" y="414756"/>
                </a:lnTo>
                <a:lnTo>
                  <a:pt x="3316374" y="376295"/>
                </a:lnTo>
                <a:lnTo>
                  <a:pt x="3282966" y="338946"/>
                </a:lnTo>
                <a:lnTo>
                  <a:pt x="3239345" y="302840"/>
                </a:lnTo>
                <a:lnTo>
                  <a:pt x="3185979" y="268110"/>
                </a:lnTo>
                <a:lnTo>
                  <a:pt x="3123331" y="234886"/>
                </a:lnTo>
                <a:lnTo>
                  <a:pt x="3088672" y="218880"/>
                </a:lnTo>
                <a:lnTo>
                  <a:pt x="3051867" y="203300"/>
                </a:lnTo>
                <a:lnTo>
                  <a:pt x="3012975" y="188162"/>
                </a:lnTo>
                <a:lnTo>
                  <a:pt x="2972053" y="173484"/>
                </a:lnTo>
                <a:lnTo>
                  <a:pt x="2929160" y="159281"/>
                </a:lnTo>
                <a:lnTo>
                  <a:pt x="2884355" y="145570"/>
                </a:lnTo>
                <a:lnTo>
                  <a:pt x="2837694" y="132367"/>
                </a:lnTo>
                <a:lnTo>
                  <a:pt x="2789236" y="119690"/>
                </a:lnTo>
                <a:lnTo>
                  <a:pt x="2739040" y="107553"/>
                </a:lnTo>
                <a:lnTo>
                  <a:pt x="2687164" y="95974"/>
                </a:lnTo>
                <a:lnTo>
                  <a:pt x="2633665" y="84970"/>
                </a:lnTo>
                <a:lnTo>
                  <a:pt x="2578603" y="74556"/>
                </a:lnTo>
                <a:lnTo>
                  <a:pt x="2522034" y="64749"/>
                </a:lnTo>
                <a:lnTo>
                  <a:pt x="2464018" y="55566"/>
                </a:lnTo>
                <a:lnTo>
                  <a:pt x="2404612" y="47022"/>
                </a:lnTo>
                <a:lnTo>
                  <a:pt x="2343876" y="39136"/>
                </a:lnTo>
                <a:lnTo>
                  <a:pt x="2281865" y="31922"/>
                </a:lnTo>
                <a:lnTo>
                  <a:pt x="2218640" y="25398"/>
                </a:lnTo>
                <a:lnTo>
                  <a:pt x="2154259" y="19580"/>
                </a:lnTo>
                <a:lnTo>
                  <a:pt x="2088778" y="14484"/>
                </a:lnTo>
                <a:lnTo>
                  <a:pt x="2022257" y="10127"/>
                </a:lnTo>
                <a:lnTo>
                  <a:pt x="1954754" y="6525"/>
                </a:lnTo>
                <a:lnTo>
                  <a:pt x="1886327" y="3695"/>
                </a:lnTo>
                <a:lnTo>
                  <a:pt x="1817034" y="1653"/>
                </a:lnTo>
                <a:lnTo>
                  <a:pt x="1746933" y="416"/>
                </a:lnTo>
                <a:lnTo>
                  <a:pt x="1676082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012509" y="3539482"/>
            <a:ext cx="1754716" cy="645048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 indent="100330" algn="ctr">
              <a:lnSpc>
                <a:spcPts val="2210"/>
              </a:lnSpc>
              <a:spcBef>
                <a:spcPts val="335"/>
              </a:spcBef>
            </a:pPr>
            <a:r>
              <a:rPr lang="uk-UA" sz="3200" b="1" spc="-10" dirty="0">
                <a:solidFill>
                  <a:srgbClr val="FFFFFF"/>
                </a:solidFill>
                <a:latin typeface="Calibri"/>
                <a:cs typeface="Calibri"/>
              </a:rPr>
              <a:t>Освітня п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рограма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661489" y="5122506"/>
            <a:ext cx="623967" cy="614760"/>
          </a:xfrm>
          <a:custGeom>
            <a:avLst/>
            <a:gdLst/>
            <a:ahLst/>
            <a:cxnLst/>
            <a:rect l="l" t="t" r="r" b="b"/>
            <a:pathLst>
              <a:path w="404495" h="403860">
                <a:moveTo>
                  <a:pt x="404279" y="137160"/>
                </a:moveTo>
                <a:lnTo>
                  <a:pt x="266839" y="137160"/>
                </a:lnTo>
                <a:lnTo>
                  <a:pt x="266839" y="0"/>
                </a:lnTo>
                <a:lnTo>
                  <a:pt x="137452" y="0"/>
                </a:lnTo>
                <a:lnTo>
                  <a:pt x="137452" y="137160"/>
                </a:lnTo>
                <a:lnTo>
                  <a:pt x="0" y="137160"/>
                </a:lnTo>
                <a:lnTo>
                  <a:pt x="0" y="266700"/>
                </a:lnTo>
                <a:lnTo>
                  <a:pt x="137452" y="266700"/>
                </a:lnTo>
                <a:lnTo>
                  <a:pt x="137452" y="403860"/>
                </a:lnTo>
                <a:lnTo>
                  <a:pt x="266839" y="403860"/>
                </a:lnTo>
                <a:lnTo>
                  <a:pt x="266839" y="266700"/>
                </a:lnTo>
                <a:lnTo>
                  <a:pt x="404279" y="266700"/>
                </a:lnTo>
                <a:lnTo>
                  <a:pt x="404279" y="13716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233967" y="6541095"/>
            <a:ext cx="3352165" cy="1662349"/>
          </a:xfrm>
          <a:custGeom>
            <a:avLst/>
            <a:gdLst/>
            <a:ahLst/>
            <a:cxnLst/>
            <a:rect l="l" t="t" r="r" b="b"/>
            <a:pathLst>
              <a:path w="3352165" h="948689">
                <a:moveTo>
                  <a:pt x="1676082" y="0"/>
                </a:moveTo>
                <a:lnTo>
                  <a:pt x="1605231" y="416"/>
                </a:lnTo>
                <a:lnTo>
                  <a:pt x="1535130" y="1653"/>
                </a:lnTo>
                <a:lnTo>
                  <a:pt x="1465837" y="3695"/>
                </a:lnTo>
                <a:lnTo>
                  <a:pt x="1397410" y="6525"/>
                </a:lnTo>
                <a:lnTo>
                  <a:pt x="1329907" y="10127"/>
                </a:lnTo>
                <a:lnTo>
                  <a:pt x="1263386" y="14484"/>
                </a:lnTo>
                <a:lnTo>
                  <a:pt x="1197905" y="19580"/>
                </a:lnTo>
                <a:lnTo>
                  <a:pt x="1133524" y="25398"/>
                </a:lnTo>
                <a:lnTo>
                  <a:pt x="1070299" y="31922"/>
                </a:lnTo>
                <a:lnTo>
                  <a:pt x="1008288" y="39136"/>
                </a:lnTo>
                <a:lnTo>
                  <a:pt x="947552" y="47022"/>
                </a:lnTo>
                <a:lnTo>
                  <a:pt x="888146" y="55566"/>
                </a:lnTo>
                <a:lnTo>
                  <a:pt x="830130" y="64749"/>
                </a:lnTo>
                <a:lnTo>
                  <a:pt x="773561" y="74556"/>
                </a:lnTo>
                <a:lnTo>
                  <a:pt x="718499" y="84970"/>
                </a:lnTo>
                <a:lnTo>
                  <a:pt x="665000" y="95974"/>
                </a:lnTo>
                <a:lnTo>
                  <a:pt x="613124" y="107553"/>
                </a:lnTo>
                <a:lnTo>
                  <a:pt x="562928" y="119690"/>
                </a:lnTo>
                <a:lnTo>
                  <a:pt x="514470" y="132367"/>
                </a:lnTo>
                <a:lnTo>
                  <a:pt x="467809" y="145570"/>
                </a:lnTo>
                <a:lnTo>
                  <a:pt x="423004" y="159281"/>
                </a:lnTo>
                <a:lnTo>
                  <a:pt x="380111" y="173484"/>
                </a:lnTo>
                <a:lnTo>
                  <a:pt x="339189" y="188162"/>
                </a:lnTo>
                <a:lnTo>
                  <a:pt x="300297" y="203300"/>
                </a:lnTo>
                <a:lnTo>
                  <a:pt x="263492" y="218880"/>
                </a:lnTo>
                <a:lnTo>
                  <a:pt x="228833" y="234886"/>
                </a:lnTo>
                <a:lnTo>
                  <a:pt x="166185" y="268110"/>
                </a:lnTo>
                <a:lnTo>
                  <a:pt x="112819" y="302840"/>
                </a:lnTo>
                <a:lnTo>
                  <a:pt x="69198" y="338946"/>
                </a:lnTo>
                <a:lnTo>
                  <a:pt x="35790" y="376295"/>
                </a:lnTo>
                <a:lnTo>
                  <a:pt x="13059" y="414756"/>
                </a:lnTo>
                <a:lnTo>
                  <a:pt x="1470" y="454196"/>
                </a:lnTo>
                <a:lnTo>
                  <a:pt x="0" y="474243"/>
                </a:lnTo>
                <a:lnTo>
                  <a:pt x="1470" y="494289"/>
                </a:lnTo>
                <a:lnTo>
                  <a:pt x="13059" y="533730"/>
                </a:lnTo>
                <a:lnTo>
                  <a:pt x="35790" y="572191"/>
                </a:lnTo>
                <a:lnTo>
                  <a:pt x="69198" y="609540"/>
                </a:lnTo>
                <a:lnTo>
                  <a:pt x="112819" y="645645"/>
                </a:lnTo>
                <a:lnTo>
                  <a:pt x="166185" y="680376"/>
                </a:lnTo>
                <a:lnTo>
                  <a:pt x="228833" y="713600"/>
                </a:lnTo>
                <a:lnTo>
                  <a:pt x="263492" y="729606"/>
                </a:lnTo>
                <a:lnTo>
                  <a:pt x="300297" y="745186"/>
                </a:lnTo>
                <a:lnTo>
                  <a:pt x="339189" y="760323"/>
                </a:lnTo>
                <a:lnTo>
                  <a:pt x="380111" y="775002"/>
                </a:lnTo>
                <a:lnTo>
                  <a:pt x="423004" y="789205"/>
                </a:lnTo>
                <a:lnTo>
                  <a:pt x="467809" y="802916"/>
                </a:lnTo>
                <a:lnTo>
                  <a:pt x="514470" y="816118"/>
                </a:lnTo>
                <a:lnTo>
                  <a:pt x="562928" y="828796"/>
                </a:lnTo>
                <a:lnTo>
                  <a:pt x="613124" y="840933"/>
                </a:lnTo>
                <a:lnTo>
                  <a:pt x="665000" y="852512"/>
                </a:lnTo>
                <a:lnTo>
                  <a:pt x="718499" y="863516"/>
                </a:lnTo>
                <a:lnTo>
                  <a:pt x="773561" y="873930"/>
                </a:lnTo>
                <a:lnTo>
                  <a:pt x="830130" y="883737"/>
                </a:lnTo>
                <a:lnTo>
                  <a:pt x="888146" y="892920"/>
                </a:lnTo>
                <a:lnTo>
                  <a:pt x="947552" y="901463"/>
                </a:lnTo>
                <a:lnTo>
                  <a:pt x="1008288" y="909350"/>
                </a:lnTo>
                <a:lnTo>
                  <a:pt x="1070299" y="916564"/>
                </a:lnTo>
                <a:lnTo>
                  <a:pt x="1133524" y="923088"/>
                </a:lnTo>
                <a:lnTo>
                  <a:pt x="1197905" y="928906"/>
                </a:lnTo>
                <a:lnTo>
                  <a:pt x="1263386" y="934002"/>
                </a:lnTo>
                <a:lnTo>
                  <a:pt x="1329907" y="938359"/>
                </a:lnTo>
                <a:lnTo>
                  <a:pt x="1397410" y="941961"/>
                </a:lnTo>
                <a:lnTo>
                  <a:pt x="1465837" y="944791"/>
                </a:lnTo>
                <a:lnTo>
                  <a:pt x="1535130" y="946833"/>
                </a:lnTo>
                <a:lnTo>
                  <a:pt x="1605231" y="948070"/>
                </a:lnTo>
                <a:lnTo>
                  <a:pt x="1676082" y="948486"/>
                </a:lnTo>
                <a:lnTo>
                  <a:pt x="1746933" y="948070"/>
                </a:lnTo>
                <a:lnTo>
                  <a:pt x="1817034" y="946833"/>
                </a:lnTo>
                <a:lnTo>
                  <a:pt x="1886327" y="944791"/>
                </a:lnTo>
                <a:lnTo>
                  <a:pt x="1954754" y="941961"/>
                </a:lnTo>
                <a:lnTo>
                  <a:pt x="2022257" y="938359"/>
                </a:lnTo>
                <a:lnTo>
                  <a:pt x="2088778" y="934002"/>
                </a:lnTo>
                <a:lnTo>
                  <a:pt x="2154259" y="928906"/>
                </a:lnTo>
                <a:lnTo>
                  <a:pt x="2218640" y="923088"/>
                </a:lnTo>
                <a:lnTo>
                  <a:pt x="2281865" y="916564"/>
                </a:lnTo>
                <a:lnTo>
                  <a:pt x="2343876" y="909350"/>
                </a:lnTo>
                <a:lnTo>
                  <a:pt x="2404612" y="901463"/>
                </a:lnTo>
                <a:lnTo>
                  <a:pt x="2464018" y="892920"/>
                </a:lnTo>
                <a:lnTo>
                  <a:pt x="2522034" y="883737"/>
                </a:lnTo>
                <a:lnTo>
                  <a:pt x="2578603" y="873930"/>
                </a:lnTo>
                <a:lnTo>
                  <a:pt x="2633665" y="863516"/>
                </a:lnTo>
                <a:lnTo>
                  <a:pt x="2687164" y="852512"/>
                </a:lnTo>
                <a:lnTo>
                  <a:pt x="2739040" y="840933"/>
                </a:lnTo>
                <a:lnTo>
                  <a:pt x="2789236" y="828796"/>
                </a:lnTo>
                <a:lnTo>
                  <a:pt x="2837694" y="816118"/>
                </a:lnTo>
                <a:lnTo>
                  <a:pt x="2884355" y="802916"/>
                </a:lnTo>
                <a:lnTo>
                  <a:pt x="2929160" y="789205"/>
                </a:lnTo>
                <a:lnTo>
                  <a:pt x="2972053" y="775002"/>
                </a:lnTo>
                <a:lnTo>
                  <a:pt x="3012975" y="760323"/>
                </a:lnTo>
                <a:lnTo>
                  <a:pt x="3051867" y="745186"/>
                </a:lnTo>
                <a:lnTo>
                  <a:pt x="3088672" y="729606"/>
                </a:lnTo>
                <a:lnTo>
                  <a:pt x="3123331" y="713600"/>
                </a:lnTo>
                <a:lnTo>
                  <a:pt x="3185979" y="680376"/>
                </a:lnTo>
                <a:lnTo>
                  <a:pt x="3239345" y="645645"/>
                </a:lnTo>
                <a:lnTo>
                  <a:pt x="3282966" y="609540"/>
                </a:lnTo>
                <a:lnTo>
                  <a:pt x="3316374" y="572191"/>
                </a:lnTo>
                <a:lnTo>
                  <a:pt x="3339105" y="533730"/>
                </a:lnTo>
                <a:lnTo>
                  <a:pt x="3350694" y="494289"/>
                </a:lnTo>
                <a:lnTo>
                  <a:pt x="3352165" y="474243"/>
                </a:lnTo>
                <a:lnTo>
                  <a:pt x="3350694" y="454196"/>
                </a:lnTo>
                <a:lnTo>
                  <a:pt x="3339105" y="414756"/>
                </a:lnTo>
                <a:lnTo>
                  <a:pt x="3316374" y="376295"/>
                </a:lnTo>
                <a:lnTo>
                  <a:pt x="3282966" y="338946"/>
                </a:lnTo>
                <a:lnTo>
                  <a:pt x="3239345" y="302840"/>
                </a:lnTo>
                <a:lnTo>
                  <a:pt x="3185979" y="268110"/>
                </a:lnTo>
                <a:lnTo>
                  <a:pt x="3123331" y="234886"/>
                </a:lnTo>
                <a:lnTo>
                  <a:pt x="3088672" y="218880"/>
                </a:lnTo>
                <a:lnTo>
                  <a:pt x="3051867" y="203300"/>
                </a:lnTo>
                <a:lnTo>
                  <a:pt x="3012975" y="188162"/>
                </a:lnTo>
                <a:lnTo>
                  <a:pt x="2972053" y="173484"/>
                </a:lnTo>
                <a:lnTo>
                  <a:pt x="2929160" y="159281"/>
                </a:lnTo>
                <a:lnTo>
                  <a:pt x="2884355" y="145570"/>
                </a:lnTo>
                <a:lnTo>
                  <a:pt x="2837694" y="132367"/>
                </a:lnTo>
                <a:lnTo>
                  <a:pt x="2789236" y="119690"/>
                </a:lnTo>
                <a:lnTo>
                  <a:pt x="2739040" y="107553"/>
                </a:lnTo>
                <a:lnTo>
                  <a:pt x="2687164" y="95974"/>
                </a:lnTo>
                <a:lnTo>
                  <a:pt x="2633665" y="84970"/>
                </a:lnTo>
                <a:lnTo>
                  <a:pt x="2578603" y="74556"/>
                </a:lnTo>
                <a:lnTo>
                  <a:pt x="2522034" y="64749"/>
                </a:lnTo>
                <a:lnTo>
                  <a:pt x="2464018" y="55566"/>
                </a:lnTo>
                <a:lnTo>
                  <a:pt x="2404612" y="47022"/>
                </a:lnTo>
                <a:lnTo>
                  <a:pt x="2343876" y="39136"/>
                </a:lnTo>
                <a:lnTo>
                  <a:pt x="2281865" y="31922"/>
                </a:lnTo>
                <a:lnTo>
                  <a:pt x="2218640" y="25398"/>
                </a:lnTo>
                <a:lnTo>
                  <a:pt x="2154259" y="19580"/>
                </a:lnTo>
                <a:lnTo>
                  <a:pt x="2088778" y="14484"/>
                </a:lnTo>
                <a:lnTo>
                  <a:pt x="2022257" y="10127"/>
                </a:lnTo>
                <a:lnTo>
                  <a:pt x="1954754" y="6525"/>
                </a:lnTo>
                <a:lnTo>
                  <a:pt x="1886327" y="3695"/>
                </a:lnTo>
                <a:lnTo>
                  <a:pt x="1817034" y="1653"/>
                </a:lnTo>
                <a:lnTo>
                  <a:pt x="1746933" y="416"/>
                </a:lnTo>
                <a:lnTo>
                  <a:pt x="1676082" y="0"/>
                </a:lnTo>
                <a:close/>
              </a:path>
            </a:pathLst>
          </a:custGeom>
          <a:solidFill>
            <a:srgbClr val="9BBB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332232" y="5599572"/>
            <a:ext cx="46672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25" dirty="0">
                <a:solidFill>
                  <a:srgbClr val="FFFFFF"/>
                </a:solidFill>
                <a:latin typeface="Calibri"/>
                <a:cs typeface="Calibri"/>
              </a:rPr>
              <a:t>РСО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7823449" y="4984923"/>
            <a:ext cx="1162122" cy="935762"/>
          </a:xfrm>
          <a:custGeom>
            <a:avLst/>
            <a:gdLst/>
            <a:ahLst/>
            <a:cxnLst/>
            <a:rect l="l" t="t" r="r" b="b"/>
            <a:pathLst>
              <a:path w="301625" h="353060">
                <a:moveTo>
                  <a:pt x="150812" y="0"/>
                </a:moveTo>
                <a:lnTo>
                  <a:pt x="150812" y="70561"/>
                </a:lnTo>
                <a:lnTo>
                  <a:pt x="0" y="70561"/>
                </a:lnTo>
                <a:lnTo>
                  <a:pt x="0" y="282257"/>
                </a:lnTo>
                <a:lnTo>
                  <a:pt x="150812" y="282257"/>
                </a:lnTo>
                <a:lnTo>
                  <a:pt x="150812" y="352831"/>
                </a:lnTo>
                <a:lnTo>
                  <a:pt x="301612" y="176415"/>
                </a:lnTo>
                <a:lnTo>
                  <a:pt x="150812" y="0"/>
                </a:lnTo>
                <a:close/>
              </a:path>
            </a:pathLst>
          </a:custGeom>
          <a:solidFill>
            <a:srgbClr val="4BAC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8167556" y="7559700"/>
            <a:ext cx="2023110" cy="21794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uk-UA" sz="2800" b="1" spc="-10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</a:p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uk-UA" sz="2800" b="1" spc="-10" dirty="0">
                <a:solidFill>
                  <a:srgbClr val="FFFFFF"/>
                </a:solidFill>
                <a:latin typeface="Calibri"/>
                <a:cs typeface="Calibri"/>
              </a:rPr>
              <a:t>Робоча </a:t>
            </a:r>
            <a:r>
              <a:rPr lang="uk-UA" sz="2800" b="1" dirty="0">
                <a:solidFill>
                  <a:srgbClr val="FFFFFF"/>
                </a:solidFill>
                <a:latin typeface="Calibri"/>
                <a:cs typeface="Calibri"/>
              </a:rPr>
              <a:t>програма</a:t>
            </a:r>
            <a:r>
              <a:rPr lang="uk-UA" sz="2800" b="1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uk-UA" sz="2800" b="1" spc="-10" dirty="0">
                <a:solidFill>
                  <a:srgbClr val="FFFFFF"/>
                </a:solidFill>
                <a:latin typeface="Calibri"/>
                <a:cs typeface="Calibri"/>
              </a:rPr>
              <a:t>освітнього </a:t>
            </a:r>
            <a:r>
              <a:rPr lang="uk-UA" sz="2800" b="1" dirty="0">
                <a:solidFill>
                  <a:srgbClr val="FFFFFF"/>
                </a:solidFill>
                <a:latin typeface="Calibri"/>
                <a:cs typeface="Calibri"/>
              </a:rPr>
              <a:t>компонента</a:t>
            </a:r>
            <a:endParaRPr sz="2800" dirty="0">
              <a:latin typeface="Calibri"/>
              <a:cs typeface="Calibri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231647" y="1883664"/>
            <a:ext cx="4639463" cy="3347315"/>
            <a:chOff x="231648" y="1883664"/>
            <a:chExt cx="4401820" cy="2830195"/>
          </a:xfrm>
        </p:grpSpPr>
        <p:pic>
          <p:nvPicPr>
            <p:cNvPr id="21" name="object 2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1648" y="1883664"/>
              <a:ext cx="4401311" cy="2830066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9133" y="1907705"/>
              <a:ext cx="4301883" cy="2736303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279133" y="1314400"/>
            <a:ext cx="4302125" cy="3719608"/>
          </a:xfrm>
          <a:prstGeom prst="rect">
            <a:avLst/>
          </a:prstGeom>
          <a:ln w="9525">
            <a:solidFill>
              <a:srgbClr val="4A7EBB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45"/>
              </a:spcBef>
            </a:pP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2240"/>
              </a:spcBef>
            </a:pPr>
            <a:r>
              <a:rPr lang="uk-UA" sz="22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УХВАЛЕНО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6235" marR="347980" indent="-635" algn="ctr">
              <a:lnSpc>
                <a:spcPct val="100000"/>
              </a:lnSpc>
              <a:spcBef>
                <a:spcPts val="805"/>
              </a:spcBef>
            </a:pPr>
            <a:r>
              <a:rPr lang="uk-UA" sz="22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 рекомендації до розробки</a:t>
            </a:r>
            <a:r>
              <a:rPr lang="uk-UA" sz="22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робочої </a:t>
            </a:r>
            <a:r>
              <a:rPr lang="uk-UA" sz="22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uk-UA" sz="2200" b="1" spc="-7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</a:t>
            </a:r>
            <a:r>
              <a:rPr lang="uk-UA" sz="22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компонента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uk-UA" sz="22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uk-UA" sz="22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УВЕДЕНО</a:t>
            </a:r>
            <a:r>
              <a:rPr lang="uk-UA" sz="2200" b="1" spc="-4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200" b="1" spc="-4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ДІЮ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115" marR="276860" indent="635" algn="ctr">
              <a:lnSpc>
                <a:spcPct val="100000"/>
              </a:lnSpc>
              <a:spcBef>
                <a:spcPts val="800"/>
              </a:spcBef>
            </a:pPr>
            <a:r>
              <a:rPr lang="uk-UA" sz="22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оновлену</a:t>
            </a:r>
            <a:r>
              <a:rPr lang="uk-UA" sz="2200" b="1" spc="-6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 </a:t>
            </a:r>
            <a:r>
              <a:rPr lang="uk-UA" sz="22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робочої </a:t>
            </a:r>
            <a:r>
              <a:rPr lang="uk-UA" sz="22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uk-UA" sz="2200" b="1" spc="-7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279133" y="5259260"/>
            <a:ext cx="4548133" cy="3373120"/>
            <a:chOff x="231648" y="4835664"/>
            <a:chExt cx="4396740" cy="3373120"/>
          </a:xfrm>
        </p:grpSpPr>
        <p:pic>
          <p:nvPicPr>
            <p:cNvPr id="25" name="object 2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31648" y="4835664"/>
              <a:ext cx="4396727" cy="3372597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9133" y="4860035"/>
              <a:ext cx="4301883" cy="3278009"/>
            </a:xfrm>
            <a:prstGeom prst="rect">
              <a:avLst/>
            </a:prstGeom>
          </p:spPr>
        </p:pic>
      </p:grpSp>
      <p:sp>
        <p:nvSpPr>
          <p:cNvPr id="27" name="object 27"/>
          <p:cNvSpPr txBox="1"/>
          <p:nvPr/>
        </p:nvSpPr>
        <p:spPr>
          <a:xfrm>
            <a:off x="428349" y="5122506"/>
            <a:ext cx="4103242" cy="3200876"/>
          </a:xfrm>
          <a:prstGeom prst="rect">
            <a:avLst/>
          </a:prstGeom>
          <a:ln w="9525">
            <a:solidFill>
              <a:srgbClr val="4A7EBB"/>
            </a:solidFill>
          </a:ln>
        </p:spPr>
        <p:txBody>
          <a:bodyPr vert="horz" wrap="square" lIns="0" tIns="2844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240"/>
              </a:spcBef>
            </a:pPr>
            <a:r>
              <a:rPr lang="uk-UA" sz="22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30.06.2025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6235" marR="347980" indent="-635" algn="ctr">
              <a:lnSpc>
                <a:spcPct val="100000"/>
              </a:lnSpc>
              <a:spcBef>
                <a:spcPts val="805"/>
              </a:spcBef>
            </a:pPr>
            <a:r>
              <a:rPr lang="uk-UA" sz="22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ПЛАНУЄТЬСЯ Затвердження</a:t>
            </a:r>
          </a:p>
          <a:p>
            <a:pPr marL="356235" marR="347980" indent="-635" algn="ctr">
              <a:lnSpc>
                <a:spcPct val="100000"/>
              </a:lnSpc>
              <a:spcBef>
                <a:spcPts val="805"/>
              </a:spcBef>
            </a:pPr>
            <a:r>
              <a:rPr lang="uk-UA" sz="22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Методичних рекомендацій до порядку розроблення</a:t>
            </a:r>
            <a:r>
              <a:rPr sz="22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освітньої </a:t>
            </a:r>
            <a:r>
              <a:rPr lang="uk-UA" sz="22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uk-UA" sz="2200" b="1" spc="-7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МДПУ імені Богдана Хмельницького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9F6DC61A-338C-406F-A1A6-8ED3DDB7D8A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139260" y="3051381"/>
            <a:ext cx="5471243" cy="5789198"/>
          </a:xfrm>
          <a:prstGeom prst="rect">
            <a:avLst/>
          </a:prstGeom>
        </p:spPr>
      </p:pic>
      <p:sp>
        <p:nvSpPr>
          <p:cNvPr id="29" name="object 8">
            <a:extLst>
              <a:ext uri="{FF2B5EF4-FFF2-40B4-BE49-F238E27FC236}">
                <a16:creationId xmlns:a16="http://schemas.microsoft.com/office/drawing/2014/main" id="{6B404F28-8D19-487E-BB73-91907BCE0BD2}"/>
              </a:ext>
            </a:extLst>
          </p:cNvPr>
          <p:cNvSpPr txBox="1"/>
          <p:nvPr/>
        </p:nvSpPr>
        <p:spPr>
          <a:xfrm>
            <a:off x="5794071" y="6927813"/>
            <a:ext cx="2358802" cy="645048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 indent="100330" algn="ctr">
              <a:lnSpc>
                <a:spcPts val="2210"/>
              </a:lnSpc>
              <a:spcBef>
                <a:spcPts val="335"/>
              </a:spcBef>
            </a:pPr>
            <a:r>
              <a:rPr lang="uk-UA" sz="3200" b="1" spc="-10" dirty="0">
                <a:solidFill>
                  <a:srgbClr val="FFFFFF"/>
                </a:solidFill>
                <a:latin typeface="Calibri"/>
                <a:cs typeface="Calibri"/>
              </a:rPr>
              <a:t>Робоча програма ОК</a:t>
            </a:r>
            <a:endParaRPr lang="uk-UA" sz="3200" dirty="0">
              <a:latin typeface="Calibri"/>
              <a:cs typeface="Calibri"/>
            </a:endParaRPr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8439D5DF-6046-4F27-8E7B-3970356142A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930" y="58431"/>
            <a:ext cx="1963513" cy="1853667"/>
          </a:xfrm>
          <a:prstGeom prst="rect">
            <a:avLst/>
          </a:prstGeom>
        </p:spPr>
      </p:pic>
      <p:grpSp>
        <p:nvGrpSpPr>
          <p:cNvPr id="2" name="object 2"/>
          <p:cNvGrpSpPr/>
          <p:nvPr/>
        </p:nvGrpSpPr>
        <p:grpSpPr>
          <a:xfrm>
            <a:off x="8968869" y="3873131"/>
            <a:ext cx="2987675" cy="2420318"/>
            <a:chOff x="8811116" y="4021220"/>
            <a:chExt cx="2987675" cy="1897380"/>
          </a:xfrm>
        </p:grpSpPr>
        <p:sp>
          <p:nvSpPr>
            <p:cNvPr id="4" name="object 4"/>
            <p:cNvSpPr/>
            <p:nvPr/>
          </p:nvSpPr>
          <p:spPr>
            <a:xfrm>
              <a:off x="8811116" y="4021220"/>
              <a:ext cx="2987675" cy="1897380"/>
            </a:xfrm>
            <a:custGeom>
              <a:avLst/>
              <a:gdLst/>
              <a:ahLst/>
              <a:cxnLst/>
              <a:rect l="l" t="t" r="r" b="b"/>
              <a:pathLst>
                <a:path w="2987675" h="1897379">
                  <a:moveTo>
                    <a:pt x="1493532" y="0"/>
                  </a:moveTo>
                  <a:lnTo>
                    <a:pt x="1434887" y="717"/>
                  </a:lnTo>
                  <a:lnTo>
                    <a:pt x="1376814" y="2853"/>
                  </a:lnTo>
                  <a:lnTo>
                    <a:pt x="1319355" y="6380"/>
                  </a:lnTo>
                  <a:lnTo>
                    <a:pt x="1262552" y="11273"/>
                  </a:lnTo>
                  <a:lnTo>
                    <a:pt x="1206447" y="17505"/>
                  </a:lnTo>
                  <a:lnTo>
                    <a:pt x="1151080" y="25049"/>
                  </a:lnTo>
                  <a:lnTo>
                    <a:pt x="1096493" y="33879"/>
                  </a:lnTo>
                  <a:lnTo>
                    <a:pt x="1042728" y="43970"/>
                  </a:lnTo>
                  <a:lnTo>
                    <a:pt x="989826" y="55293"/>
                  </a:lnTo>
                  <a:lnTo>
                    <a:pt x="937829" y="67824"/>
                  </a:lnTo>
                  <a:lnTo>
                    <a:pt x="886779" y="81536"/>
                  </a:lnTo>
                  <a:lnTo>
                    <a:pt x="836716" y="96402"/>
                  </a:lnTo>
                  <a:lnTo>
                    <a:pt x="787682" y="112396"/>
                  </a:lnTo>
                  <a:lnTo>
                    <a:pt x="739719" y="129492"/>
                  </a:lnTo>
                  <a:lnTo>
                    <a:pt x="692868" y="147663"/>
                  </a:lnTo>
                  <a:lnTo>
                    <a:pt x="647171" y="166884"/>
                  </a:lnTo>
                  <a:lnTo>
                    <a:pt x="602670" y="187126"/>
                  </a:lnTo>
                  <a:lnTo>
                    <a:pt x="559405" y="208366"/>
                  </a:lnTo>
                  <a:lnTo>
                    <a:pt x="517418" y="230575"/>
                  </a:lnTo>
                  <a:lnTo>
                    <a:pt x="476752" y="253728"/>
                  </a:lnTo>
                  <a:lnTo>
                    <a:pt x="437446" y="277798"/>
                  </a:lnTo>
                  <a:lnTo>
                    <a:pt x="399544" y="302759"/>
                  </a:lnTo>
                  <a:lnTo>
                    <a:pt x="363085" y="328584"/>
                  </a:lnTo>
                  <a:lnTo>
                    <a:pt x="328113" y="355248"/>
                  </a:lnTo>
                  <a:lnTo>
                    <a:pt x="294668" y="382723"/>
                  </a:lnTo>
                  <a:lnTo>
                    <a:pt x="262791" y="410984"/>
                  </a:lnTo>
                  <a:lnTo>
                    <a:pt x="232525" y="440004"/>
                  </a:lnTo>
                  <a:lnTo>
                    <a:pt x="203911" y="469757"/>
                  </a:lnTo>
                  <a:lnTo>
                    <a:pt x="176990" y="500216"/>
                  </a:lnTo>
                  <a:lnTo>
                    <a:pt x="151804" y="531355"/>
                  </a:lnTo>
                  <a:lnTo>
                    <a:pt x="128395" y="563148"/>
                  </a:lnTo>
                  <a:lnTo>
                    <a:pt x="106803" y="595568"/>
                  </a:lnTo>
                  <a:lnTo>
                    <a:pt x="87071" y="628589"/>
                  </a:lnTo>
                  <a:lnTo>
                    <a:pt x="53350" y="696328"/>
                  </a:lnTo>
                  <a:lnTo>
                    <a:pt x="27565" y="766156"/>
                  </a:lnTo>
                  <a:lnTo>
                    <a:pt x="10048" y="837860"/>
                  </a:lnTo>
                  <a:lnTo>
                    <a:pt x="1130" y="911230"/>
                  </a:lnTo>
                  <a:lnTo>
                    <a:pt x="0" y="948474"/>
                  </a:lnTo>
                  <a:lnTo>
                    <a:pt x="1130" y="985717"/>
                  </a:lnTo>
                  <a:lnTo>
                    <a:pt x="10048" y="1059087"/>
                  </a:lnTo>
                  <a:lnTo>
                    <a:pt x="27565" y="1130791"/>
                  </a:lnTo>
                  <a:lnTo>
                    <a:pt x="53350" y="1200619"/>
                  </a:lnTo>
                  <a:lnTo>
                    <a:pt x="87071" y="1268358"/>
                  </a:lnTo>
                  <a:lnTo>
                    <a:pt x="106803" y="1301380"/>
                  </a:lnTo>
                  <a:lnTo>
                    <a:pt x="128395" y="1333800"/>
                  </a:lnTo>
                  <a:lnTo>
                    <a:pt x="151804" y="1365592"/>
                  </a:lnTo>
                  <a:lnTo>
                    <a:pt x="176990" y="1396732"/>
                  </a:lnTo>
                  <a:lnTo>
                    <a:pt x="203911" y="1427191"/>
                  </a:lnTo>
                  <a:lnTo>
                    <a:pt x="232525" y="1456943"/>
                  </a:lnTo>
                  <a:lnTo>
                    <a:pt x="262791" y="1485963"/>
                  </a:lnTo>
                  <a:lnTo>
                    <a:pt x="294668" y="1514224"/>
                  </a:lnTo>
                  <a:lnTo>
                    <a:pt x="328113" y="1541700"/>
                  </a:lnTo>
                  <a:lnTo>
                    <a:pt x="363085" y="1568363"/>
                  </a:lnTo>
                  <a:lnTo>
                    <a:pt x="399544" y="1594189"/>
                  </a:lnTo>
                  <a:lnTo>
                    <a:pt x="437446" y="1619149"/>
                  </a:lnTo>
                  <a:lnTo>
                    <a:pt x="476752" y="1643220"/>
                  </a:lnTo>
                  <a:lnTo>
                    <a:pt x="517418" y="1666372"/>
                  </a:lnTo>
                  <a:lnTo>
                    <a:pt x="559405" y="1688581"/>
                  </a:lnTo>
                  <a:lnTo>
                    <a:pt x="602670" y="1709821"/>
                  </a:lnTo>
                  <a:lnTo>
                    <a:pt x="647171" y="1730064"/>
                  </a:lnTo>
                  <a:lnTo>
                    <a:pt x="692868" y="1749284"/>
                  </a:lnTo>
                  <a:lnTo>
                    <a:pt x="739719" y="1767455"/>
                  </a:lnTo>
                  <a:lnTo>
                    <a:pt x="787682" y="1784551"/>
                  </a:lnTo>
                  <a:lnTo>
                    <a:pt x="836716" y="1800545"/>
                  </a:lnTo>
                  <a:lnTo>
                    <a:pt x="886779" y="1815411"/>
                  </a:lnTo>
                  <a:lnTo>
                    <a:pt x="937829" y="1829123"/>
                  </a:lnTo>
                  <a:lnTo>
                    <a:pt x="989826" y="1841654"/>
                  </a:lnTo>
                  <a:lnTo>
                    <a:pt x="1042728" y="1852978"/>
                  </a:lnTo>
                  <a:lnTo>
                    <a:pt x="1096493" y="1863068"/>
                  </a:lnTo>
                  <a:lnTo>
                    <a:pt x="1151080" y="1871898"/>
                  </a:lnTo>
                  <a:lnTo>
                    <a:pt x="1206447" y="1879442"/>
                  </a:lnTo>
                  <a:lnTo>
                    <a:pt x="1262552" y="1885674"/>
                  </a:lnTo>
                  <a:lnTo>
                    <a:pt x="1319355" y="1890567"/>
                  </a:lnTo>
                  <a:lnTo>
                    <a:pt x="1376814" y="1894094"/>
                  </a:lnTo>
                  <a:lnTo>
                    <a:pt x="1434887" y="1896230"/>
                  </a:lnTo>
                  <a:lnTo>
                    <a:pt x="1493532" y="1896948"/>
                  </a:lnTo>
                  <a:lnTo>
                    <a:pt x="1552178" y="1896230"/>
                  </a:lnTo>
                  <a:lnTo>
                    <a:pt x="1610251" y="1894094"/>
                  </a:lnTo>
                  <a:lnTo>
                    <a:pt x="1667709" y="1890567"/>
                  </a:lnTo>
                  <a:lnTo>
                    <a:pt x="1724512" y="1885674"/>
                  </a:lnTo>
                  <a:lnTo>
                    <a:pt x="1780618" y="1879442"/>
                  </a:lnTo>
                  <a:lnTo>
                    <a:pt x="1835985" y="1871898"/>
                  </a:lnTo>
                  <a:lnTo>
                    <a:pt x="1890571" y="1863068"/>
                  </a:lnTo>
                  <a:lnTo>
                    <a:pt x="1944336" y="1852978"/>
                  </a:lnTo>
                  <a:lnTo>
                    <a:pt x="1997238" y="1841654"/>
                  </a:lnTo>
                  <a:lnTo>
                    <a:pt x="2049235" y="1829123"/>
                  </a:lnTo>
                  <a:lnTo>
                    <a:pt x="2100286" y="1815411"/>
                  </a:lnTo>
                  <a:lnTo>
                    <a:pt x="2150349" y="1800545"/>
                  </a:lnTo>
                  <a:lnTo>
                    <a:pt x="2199382" y="1784551"/>
                  </a:lnTo>
                  <a:lnTo>
                    <a:pt x="2247345" y="1767455"/>
                  </a:lnTo>
                  <a:lnTo>
                    <a:pt x="2294196" y="1749284"/>
                  </a:lnTo>
                  <a:lnTo>
                    <a:pt x="2339893" y="1730064"/>
                  </a:lnTo>
                  <a:lnTo>
                    <a:pt x="2384395" y="1709821"/>
                  </a:lnTo>
                  <a:lnTo>
                    <a:pt x="2427659" y="1688581"/>
                  </a:lnTo>
                  <a:lnTo>
                    <a:pt x="2469646" y="1666372"/>
                  </a:lnTo>
                  <a:lnTo>
                    <a:pt x="2510313" y="1643220"/>
                  </a:lnTo>
                  <a:lnTo>
                    <a:pt x="2549618" y="1619149"/>
                  </a:lnTo>
                  <a:lnTo>
                    <a:pt x="2587521" y="1594189"/>
                  </a:lnTo>
                  <a:lnTo>
                    <a:pt x="2623979" y="1568363"/>
                  </a:lnTo>
                  <a:lnTo>
                    <a:pt x="2658952" y="1541700"/>
                  </a:lnTo>
                  <a:lnTo>
                    <a:pt x="2692397" y="1514224"/>
                  </a:lnTo>
                  <a:lnTo>
                    <a:pt x="2724273" y="1485963"/>
                  </a:lnTo>
                  <a:lnTo>
                    <a:pt x="2754539" y="1456943"/>
                  </a:lnTo>
                  <a:lnTo>
                    <a:pt x="2783153" y="1427191"/>
                  </a:lnTo>
                  <a:lnTo>
                    <a:pt x="2810074" y="1396732"/>
                  </a:lnTo>
                  <a:lnTo>
                    <a:pt x="2835260" y="1365592"/>
                  </a:lnTo>
                  <a:lnTo>
                    <a:pt x="2858670" y="1333800"/>
                  </a:lnTo>
                  <a:lnTo>
                    <a:pt x="2880261" y="1301380"/>
                  </a:lnTo>
                  <a:lnTo>
                    <a:pt x="2899994" y="1268358"/>
                  </a:lnTo>
                  <a:lnTo>
                    <a:pt x="2933714" y="1200619"/>
                  </a:lnTo>
                  <a:lnTo>
                    <a:pt x="2959499" y="1130791"/>
                  </a:lnTo>
                  <a:lnTo>
                    <a:pt x="2977017" y="1059087"/>
                  </a:lnTo>
                  <a:lnTo>
                    <a:pt x="2985935" y="985717"/>
                  </a:lnTo>
                  <a:lnTo>
                    <a:pt x="2987065" y="948474"/>
                  </a:lnTo>
                  <a:lnTo>
                    <a:pt x="2985935" y="911230"/>
                  </a:lnTo>
                  <a:lnTo>
                    <a:pt x="2977017" y="837860"/>
                  </a:lnTo>
                  <a:lnTo>
                    <a:pt x="2959499" y="766156"/>
                  </a:lnTo>
                  <a:lnTo>
                    <a:pt x="2933714" y="696328"/>
                  </a:lnTo>
                  <a:lnTo>
                    <a:pt x="2899994" y="628589"/>
                  </a:lnTo>
                  <a:lnTo>
                    <a:pt x="2880261" y="595568"/>
                  </a:lnTo>
                  <a:lnTo>
                    <a:pt x="2858670" y="563148"/>
                  </a:lnTo>
                  <a:lnTo>
                    <a:pt x="2835260" y="531355"/>
                  </a:lnTo>
                  <a:lnTo>
                    <a:pt x="2810074" y="500216"/>
                  </a:lnTo>
                  <a:lnTo>
                    <a:pt x="2783153" y="469757"/>
                  </a:lnTo>
                  <a:lnTo>
                    <a:pt x="2754539" y="440004"/>
                  </a:lnTo>
                  <a:lnTo>
                    <a:pt x="2724273" y="410984"/>
                  </a:lnTo>
                  <a:lnTo>
                    <a:pt x="2692397" y="382723"/>
                  </a:lnTo>
                  <a:lnTo>
                    <a:pt x="2658952" y="355248"/>
                  </a:lnTo>
                  <a:lnTo>
                    <a:pt x="2623979" y="328584"/>
                  </a:lnTo>
                  <a:lnTo>
                    <a:pt x="2587521" y="302759"/>
                  </a:lnTo>
                  <a:lnTo>
                    <a:pt x="2549618" y="277798"/>
                  </a:lnTo>
                  <a:lnTo>
                    <a:pt x="2510313" y="253728"/>
                  </a:lnTo>
                  <a:lnTo>
                    <a:pt x="2469646" y="230575"/>
                  </a:lnTo>
                  <a:lnTo>
                    <a:pt x="2427659" y="208366"/>
                  </a:lnTo>
                  <a:lnTo>
                    <a:pt x="2384395" y="187126"/>
                  </a:lnTo>
                  <a:lnTo>
                    <a:pt x="2339893" y="166884"/>
                  </a:lnTo>
                  <a:lnTo>
                    <a:pt x="2294196" y="147663"/>
                  </a:lnTo>
                  <a:lnTo>
                    <a:pt x="2247345" y="129492"/>
                  </a:lnTo>
                  <a:lnTo>
                    <a:pt x="2199382" y="112396"/>
                  </a:lnTo>
                  <a:lnTo>
                    <a:pt x="2150349" y="96402"/>
                  </a:lnTo>
                  <a:lnTo>
                    <a:pt x="2100286" y="81536"/>
                  </a:lnTo>
                  <a:lnTo>
                    <a:pt x="2049235" y="67824"/>
                  </a:lnTo>
                  <a:lnTo>
                    <a:pt x="1997238" y="55293"/>
                  </a:lnTo>
                  <a:lnTo>
                    <a:pt x="1944336" y="43970"/>
                  </a:lnTo>
                  <a:lnTo>
                    <a:pt x="1890571" y="33879"/>
                  </a:lnTo>
                  <a:lnTo>
                    <a:pt x="1835985" y="25049"/>
                  </a:lnTo>
                  <a:lnTo>
                    <a:pt x="1780618" y="17505"/>
                  </a:lnTo>
                  <a:lnTo>
                    <a:pt x="1724512" y="11273"/>
                  </a:lnTo>
                  <a:lnTo>
                    <a:pt x="1667709" y="6380"/>
                  </a:lnTo>
                  <a:lnTo>
                    <a:pt x="1610251" y="2853"/>
                  </a:lnTo>
                  <a:lnTo>
                    <a:pt x="1552178" y="717"/>
                  </a:lnTo>
                  <a:lnTo>
                    <a:pt x="1493532" y="0"/>
                  </a:lnTo>
                  <a:close/>
                </a:path>
              </a:pathLst>
            </a:custGeom>
            <a:solidFill>
              <a:srgbClr val="F796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811116" y="4021220"/>
              <a:ext cx="2987675" cy="1897380"/>
            </a:xfrm>
            <a:custGeom>
              <a:avLst/>
              <a:gdLst/>
              <a:ahLst/>
              <a:cxnLst/>
              <a:rect l="l" t="t" r="r" b="b"/>
              <a:pathLst>
                <a:path w="2987675" h="1897379">
                  <a:moveTo>
                    <a:pt x="0" y="948474"/>
                  </a:moveTo>
                  <a:lnTo>
                    <a:pt x="4493" y="874350"/>
                  </a:lnTo>
                  <a:lnTo>
                    <a:pt x="17752" y="801786"/>
                  </a:lnTo>
                  <a:lnTo>
                    <a:pt x="39445" y="730994"/>
                  </a:lnTo>
                  <a:lnTo>
                    <a:pt x="69239" y="662184"/>
                  </a:lnTo>
                  <a:lnTo>
                    <a:pt x="106803" y="595568"/>
                  </a:lnTo>
                  <a:lnTo>
                    <a:pt x="128395" y="563148"/>
                  </a:lnTo>
                  <a:lnTo>
                    <a:pt x="151804" y="531355"/>
                  </a:lnTo>
                  <a:lnTo>
                    <a:pt x="176990" y="500216"/>
                  </a:lnTo>
                  <a:lnTo>
                    <a:pt x="203911" y="469757"/>
                  </a:lnTo>
                  <a:lnTo>
                    <a:pt x="232525" y="440004"/>
                  </a:lnTo>
                  <a:lnTo>
                    <a:pt x="262791" y="410984"/>
                  </a:lnTo>
                  <a:lnTo>
                    <a:pt x="294668" y="382723"/>
                  </a:lnTo>
                  <a:lnTo>
                    <a:pt x="328113" y="355248"/>
                  </a:lnTo>
                  <a:lnTo>
                    <a:pt x="363085" y="328584"/>
                  </a:lnTo>
                  <a:lnTo>
                    <a:pt x="399544" y="302759"/>
                  </a:lnTo>
                  <a:lnTo>
                    <a:pt x="437446" y="277798"/>
                  </a:lnTo>
                  <a:lnTo>
                    <a:pt x="476752" y="253728"/>
                  </a:lnTo>
                  <a:lnTo>
                    <a:pt x="517418" y="230575"/>
                  </a:lnTo>
                  <a:lnTo>
                    <a:pt x="559405" y="208366"/>
                  </a:lnTo>
                  <a:lnTo>
                    <a:pt x="602670" y="187126"/>
                  </a:lnTo>
                  <a:lnTo>
                    <a:pt x="647171" y="166884"/>
                  </a:lnTo>
                  <a:lnTo>
                    <a:pt x="692868" y="147663"/>
                  </a:lnTo>
                  <a:lnTo>
                    <a:pt x="739719" y="129492"/>
                  </a:lnTo>
                  <a:lnTo>
                    <a:pt x="787682" y="112396"/>
                  </a:lnTo>
                  <a:lnTo>
                    <a:pt x="836716" y="96402"/>
                  </a:lnTo>
                  <a:lnTo>
                    <a:pt x="886779" y="81536"/>
                  </a:lnTo>
                  <a:lnTo>
                    <a:pt x="937829" y="67824"/>
                  </a:lnTo>
                  <a:lnTo>
                    <a:pt x="989826" y="55293"/>
                  </a:lnTo>
                  <a:lnTo>
                    <a:pt x="1042728" y="43970"/>
                  </a:lnTo>
                  <a:lnTo>
                    <a:pt x="1096493" y="33879"/>
                  </a:lnTo>
                  <a:lnTo>
                    <a:pt x="1151080" y="25049"/>
                  </a:lnTo>
                  <a:lnTo>
                    <a:pt x="1206447" y="17505"/>
                  </a:lnTo>
                  <a:lnTo>
                    <a:pt x="1262552" y="11273"/>
                  </a:lnTo>
                  <a:lnTo>
                    <a:pt x="1319355" y="6380"/>
                  </a:lnTo>
                  <a:lnTo>
                    <a:pt x="1376814" y="2853"/>
                  </a:lnTo>
                  <a:lnTo>
                    <a:pt x="1434887" y="717"/>
                  </a:lnTo>
                  <a:lnTo>
                    <a:pt x="1493532" y="0"/>
                  </a:lnTo>
                  <a:lnTo>
                    <a:pt x="1552178" y="717"/>
                  </a:lnTo>
                  <a:lnTo>
                    <a:pt x="1610251" y="2853"/>
                  </a:lnTo>
                  <a:lnTo>
                    <a:pt x="1667709" y="6380"/>
                  </a:lnTo>
                  <a:lnTo>
                    <a:pt x="1724512" y="11273"/>
                  </a:lnTo>
                  <a:lnTo>
                    <a:pt x="1780618" y="17505"/>
                  </a:lnTo>
                  <a:lnTo>
                    <a:pt x="1835985" y="25049"/>
                  </a:lnTo>
                  <a:lnTo>
                    <a:pt x="1890571" y="33879"/>
                  </a:lnTo>
                  <a:lnTo>
                    <a:pt x="1944336" y="43970"/>
                  </a:lnTo>
                  <a:lnTo>
                    <a:pt x="1997238" y="55293"/>
                  </a:lnTo>
                  <a:lnTo>
                    <a:pt x="2049235" y="67824"/>
                  </a:lnTo>
                  <a:lnTo>
                    <a:pt x="2100286" y="81536"/>
                  </a:lnTo>
                  <a:lnTo>
                    <a:pt x="2150349" y="96402"/>
                  </a:lnTo>
                  <a:lnTo>
                    <a:pt x="2199382" y="112396"/>
                  </a:lnTo>
                  <a:lnTo>
                    <a:pt x="2247345" y="129492"/>
                  </a:lnTo>
                  <a:lnTo>
                    <a:pt x="2294196" y="147663"/>
                  </a:lnTo>
                  <a:lnTo>
                    <a:pt x="2339893" y="166884"/>
                  </a:lnTo>
                  <a:lnTo>
                    <a:pt x="2384395" y="187126"/>
                  </a:lnTo>
                  <a:lnTo>
                    <a:pt x="2427659" y="208366"/>
                  </a:lnTo>
                  <a:lnTo>
                    <a:pt x="2469646" y="230575"/>
                  </a:lnTo>
                  <a:lnTo>
                    <a:pt x="2510313" y="253728"/>
                  </a:lnTo>
                  <a:lnTo>
                    <a:pt x="2549618" y="277798"/>
                  </a:lnTo>
                  <a:lnTo>
                    <a:pt x="2587521" y="302759"/>
                  </a:lnTo>
                  <a:lnTo>
                    <a:pt x="2623979" y="328584"/>
                  </a:lnTo>
                  <a:lnTo>
                    <a:pt x="2658952" y="355248"/>
                  </a:lnTo>
                  <a:lnTo>
                    <a:pt x="2692397" y="382723"/>
                  </a:lnTo>
                  <a:lnTo>
                    <a:pt x="2724273" y="410984"/>
                  </a:lnTo>
                  <a:lnTo>
                    <a:pt x="2754539" y="440004"/>
                  </a:lnTo>
                  <a:lnTo>
                    <a:pt x="2783153" y="469757"/>
                  </a:lnTo>
                  <a:lnTo>
                    <a:pt x="2810074" y="500216"/>
                  </a:lnTo>
                  <a:lnTo>
                    <a:pt x="2835260" y="531355"/>
                  </a:lnTo>
                  <a:lnTo>
                    <a:pt x="2858670" y="563148"/>
                  </a:lnTo>
                  <a:lnTo>
                    <a:pt x="2880261" y="595568"/>
                  </a:lnTo>
                  <a:lnTo>
                    <a:pt x="2899994" y="628589"/>
                  </a:lnTo>
                  <a:lnTo>
                    <a:pt x="2933714" y="696328"/>
                  </a:lnTo>
                  <a:lnTo>
                    <a:pt x="2959499" y="766156"/>
                  </a:lnTo>
                  <a:lnTo>
                    <a:pt x="2977017" y="837860"/>
                  </a:lnTo>
                  <a:lnTo>
                    <a:pt x="2985935" y="911230"/>
                  </a:lnTo>
                  <a:lnTo>
                    <a:pt x="2987065" y="948474"/>
                  </a:lnTo>
                  <a:lnTo>
                    <a:pt x="2985935" y="985717"/>
                  </a:lnTo>
                  <a:lnTo>
                    <a:pt x="2977017" y="1059087"/>
                  </a:lnTo>
                  <a:lnTo>
                    <a:pt x="2959499" y="1130791"/>
                  </a:lnTo>
                  <a:lnTo>
                    <a:pt x="2933714" y="1200619"/>
                  </a:lnTo>
                  <a:lnTo>
                    <a:pt x="2899994" y="1268358"/>
                  </a:lnTo>
                  <a:lnTo>
                    <a:pt x="2880261" y="1301380"/>
                  </a:lnTo>
                  <a:lnTo>
                    <a:pt x="2858670" y="1333800"/>
                  </a:lnTo>
                  <a:lnTo>
                    <a:pt x="2835260" y="1365592"/>
                  </a:lnTo>
                  <a:lnTo>
                    <a:pt x="2810074" y="1396732"/>
                  </a:lnTo>
                  <a:lnTo>
                    <a:pt x="2783153" y="1427191"/>
                  </a:lnTo>
                  <a:lnTo>
                    <a:pt x="2754539" y="1456943"/>
                  </a:lnTo>
                  <a:lnTo>
                    <a:pt x="2724273" y="1485963"/>
                  </a:lnTo>
                  <a:lnTo>
                    <a:pt x="2692397" y="1514224"/>
                  </a:lnTo>
                  <a:lnTo>
                    <a:pt x="2658952" y="1541700"/>
                  </a:lnTo>
                  <a:lnTo>
                    <a:pt x="2623979" y="1568363"/>
                  </a:lnTo>
                  <a:lnTo>
                    <a:pt x="2587521" y="1594189"/>
                  </a:lnTo>
                  <a:lnTo>
                    <a:pt x="2549618" y="1619149"/>
                  </a:lnTo>
                  <a:lnTo>
                    <a:pt x="2510313" y="1643220"/>
                  </a:lnTo>
                  <a:lnTo>
                    <a:pt x="2469646" y="1666372"/>
                  </a:lnTo>
                  <a:lnTo>
                    <a:pt x="2427659" y="1688581"/>
                  </a:lnTo>
                  <a:lnTo>
                    <a:pt x="2384395" y="1709821"/>
                  </a:lnTo>
                  <a:lnTo>
                    <a:pt x="2339893" y="1730064"/>
                  </a:lnTo>
                  <a:lnTo>
                    <a:pt x="2294196" y="1749284"/>
                  </a:lnTo>
                  <a:lnTo>
                    <a:pt x="2247345" y="1767455"/>
                  </a:lnTo>
                  <a:lnTo>
                    <a:pt x="2199382" y="1784551"/>
                  </a:lnTo>
                  <a:lnTo>
                    <a:pt x="2150349" y="1800545"/>
                  </a:lnTo>
                  <a:lnTo>
                    <a:pt x="2100286" y="1815411"/>
                  </a:lnTo>
                  <a:lnTo>
                    <a:pt x="2049235" y="1829123"/>
                  </a:lnTo>
                  <a:lnTo>
                    <a:pt x="1997238" y="1841654"/>
                  </a:lnTo>
                  <a:lnTo>
                    <a:pt x="1944336" y="1852978"/>
                  </a:lnTo>
                  <a:lnTo>
                    <a:pt x="1890571" y="1863068"/>
                  </a:lnTo>
                  <a:lnTo>
                    <a:pt x="1835985" y="1871898"/>
                  </a:lnTo>
                  <a:lnTo>
                    <a:pt x="1780618" y="1879442"/>
                  </a:lnTo>
                  <a:lnTo>
                    <a:pt x="1724512" y="1885674"/>
                  </a:lnTo>
                  <a:lnTo>
                    <a:pt x="1667709" y="1890567"/>
                  </a:lnTo>
                  <a:lnTo>
                    <a:pt x="1610251" y="1894094"/>
                  </a:lnTo>
                  <a:lnTo>
                    <a:pt x="1552178" y="1896230"/>
                  </a:lnTo>
                  <a:lnTo>
                    <a:pt x="1493532" y="1896948"/>
                  </a:lnTo>
                  <a:lnTo>
                    <a:pt x="1434887" y="1896230"/>
                  </a:lnTo>
                  <a:lnTo>
                    <a:pt x="1376814" y="1894094"/>
                  </a:lnTo>
                  <a:lnTo>
                    <a:pt x="1319355" y="1890567"/>
                  </a:lnTo>
                  <a:lnTo>
                    <a:pt x="1262552" y="1885674"/>
                  </a:lnTo>
                  <a:lnTo>
                    <a:pt x="1206447" y="1879442"/>
                  </a:lnTo>
                  <a:lnTo>
                    <a:pt x="1151080" y="1871898"/>
                  </a:lnTo>
                  <a:lnTo>
                    <a:pt x="1096493" y="1863068"/>
                  </a:lnTo>
                  <a:lnTo>
                    <a:pt x="1042728" y="1852978"/>
                  </a:lnTo>
                  <a:lnTo>
                    <a:pt x="989826" y="1841654"/>
                  </a:lnTo>
                  <a:lnTo>
                    <a:pt x="937829" y="1829123"/>
                  </a:lnTo>
                  <a:lnTo>
                    <a:pt x="886779" y="1815411"/>
                  </a:lnTo>
                  <a:lnTo>
                    <a:pt x="836716" y="1800545"/>
                  </a:lnTo>
                  <a:lnTo>
                    <a:pt x="787682" y="1784551"/>
                  </a:lnTo>
                  <a:lnTo>
                    <a:pt x="739719" y="1767455"/>
                  </a:lnTo>
                  <a:lnTo>
                    <a:pt x="692868" y="1749284"/>
                  </a:lnTo>
                  <a:lnTo>
                    <a:pt x="647171" y="1730064"/>
                  </a:lnTo>
                  <a:lnTo>
                    <a:pt x="602670" y="1709821"/>
                  </a:lnTo>
                  <a:lnTo>
                    <a:pt x="559405" y="1688581"/>
                  </a:lnTo>
                  <a:lnTo>
                    <a:pt x="517418" y="1666372"/>
                  </a:lnTo>
                  <a:lnTo>
                    <a:pt x="476752" y="1643220"/>
                  </a:lnTo>
                  <a:lnTo>
                    <a:pt x="437446" y="1619149"/>
                  </a:lnTo>
                  <a:lnTo>
                    <a:pt x="399544" y="1594189"/>
                  </a:lnTo>
                  <a:lnTo>
                    <a:pt x="363085" y="1568363"/>
                  </a:lnTo>
                  <a:lnTo>
                    <a:pt x="328113" y="1541700"/>
                  </a:lnTo>
                  <a:lnTo>
                    <a:pt x="294668" y="1514224"/>
                  </a:lnTo>
                  <a:lnTo>
                    <a:pt x="262791" y="1485963"/>
                  </a:lnTo>
                  <a:lnTo>
                    <a:pt x="232525" y="1456943"/>
                  </a:lnTo>
                  <a:lnTo>
                    <a:pt x="203911" y="1427191"/>
                  </a:lnTo>
                  <a:lnTo>
                    <a:pt x="176990" y="1396732"/>
                  </a:lnTo>
                  <a:lnTo>
                    <a:pt x="151804" y="1365592"/>
                  </a:lnTo>
                  <a:lnTo>
                    <a:pt x="128395" y="1333800"/>
                  </a:lnTo>
                  <a:lnTo>
                    <a:pt x="106803" y="1301380"/>
                  </a:lnTo>
                  <a:lnTo>
                    <a:pt x="87071" y="1268358"/>
                  </a:lnTo>
                  <a:lnTo>
                    <a:pt x="53350" y="1200619"/>
                  </a:lnTo>
                  <a:lnTo>
                    <a:pt x="27565" y="1130791"/>
                  </a:lnTo>
                  <a:lnTo>
                    <a:pt x="10048" y="1059087"/>
                  </a:lnTo>
                  <a:lnTo>
                    <a:pt x="1130" y="985717"/>
                  </a:lnTo>
                  <a:lnTo>
                    <a:pt x="0" y="948474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11">
            <a:extLst>
              <a:ext uri="{FF2B5EF4-FFF2-40B4-BE49-F238E27FC236}">
                <a16:creationId xmlns:a16="http://schemas.microsoft.com/office/drawing/2014/main" id="{DBDD5988-D369-4E2C-B24B-E1EC189DE909}"/>
              </a:ext>
            </a:extLst>
          </p:cNvPr>
          <p:cNvSpPr txBox="1"/>
          <p:nvPr/>
        </p:nvSpPr>
        <p:spPr>
          <a:xfrm>
            <a:off x="9390362" y="4570419"/>
            <a:ext cx="2187575" cy="927177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 indent="121285" algn="ctr">
              <a:lnSpc>
                <a:spcPts val="2210"/>
              </a:lnSpc>
              <a:spcBef>
                <a:spcPts val="335"/>
              </a:spcBef>
            </a:pPr>
            <a:r>
              <a:rPr lang="uk-UA" sz="3200" b="1" dirty="0">
                <a:solidFill>
                  <a:srgbClr val="FFFFFF"/>
                </a:solidFill>
                <a:latin typeface="Calibri"/>
                <a:cs typeface="Calibri"/>
              </a:rPr>
              <a:t>Якість освітнього процесу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7600" y="654802"/>
            <a:ext cx="14312362" cy="1310515"/>
          </a:xfrm>
          <a:prstGeom prst="rect">
            <a:avLst/>
          </a:prstGeom>
        </p:spPr>
        <p:txBody>
          <a:bodyPr vert="horz" wrap="square" lIns="0" tIns="78641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uk-UA" sz="4000" b="1" dirty="0"/>
              <a:t>Підсумки</a:t>
            </a:r>
            <a:r>
              <a:rPr lang="uk-UA" sz="4000" b="1" spc="-100" dirty="0"/>
              <a:t> </a:t>
            </a:r>
            <a:r>
              <a:rPr lang="uk-UA" sz="4000" b="1" dirty="0"/>
              <a:t>роботи</a:t>
            </a:r>
            <a:r>
              <a:rPr lang="uk-UA" sz="4000" b="1" spc="-80" dirty="0"/>
              <a:t> науково-м</a:t>
            </a:r>
            <a:r>
              <a:rPr lang="uk-UA" sz="4000" b="1" dirty="0"/>
              <a:t>етодичної</a:t>
            </a:r>
            <a:r>
              <a:rPr lang="uk-UA" sz="4000" b="1" spc="-90" dirty="0"/>
              <a:t> </a:t>
            </a:r>
            <a:r>
              <a:rPr lang="uk-UA" sz="4000" b="1" dirty="0"/>
              <a:t>ради</a:t>
            </a:r>
            <a:r>
              <a:rPr lang="uk-UA" sz="4000" b="1" spc="-70" dirty="0"/>
              <a:t> </a:t>
            </a:r>
            <a:br>
              <a:rPr lang="uk-UA" sz="4000" b="1" spc="-70" dirty="0"/>
            </a:br>
            <a:r>
              <a:rPr lang="uk-UA" sz="4000" b="1" dirty="0"/>
              <a:t>за 2024/2025</a:t>
            </a:r>
            <a:r>
              <a:rPr lang="uk-UA" sz="4000" b="1" spc="-85" dirty="0"/>
              <a:t> </a:t>
            </a:r>
            <a:r>
              <a:rPr lang="uk-UA" sz="4000" b="1" spc="-20" dirty="0"/>
              <a:t>н. р.</a:t>
            </a:r>
            <a:endParaRPr lang="uk-UA" sz="4000" b="1" dirty="0"/>
          </a:p>
        </p:txBody>
      </p:sp>
      <p:grpSp>
        <p:nvGrpSpPr>
          <p:cNvPr id="3" name="object 3"/>
          <p:cNvGrpSpPr/>
          <p:nvPr/>
        </p:nvGrpSpPr>
        <p:grpSpPr>
          <a:xfrm>
            <a:off x="294115" y="3174812"/>
            <a:ext cx="4686300" cy="5495925"/>
            <a:chOff x="231648" y="2510028"/>
            <a:chExt cx="4686300" cy="54959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1648" y="2510028"/>
              <a:ext cx="4613147" cy="5495543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96789" y="3107448"/>
              <a:ext cx="121157" cy="443787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9133" y="2534666"/>
              <a:ext cx="4517910" cy="5400598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294115" y="3584530"/>
            <a:ext cx="4518025" cy="3499676"/>
          </a:xfrm>
          <a:prstGeom prst="rect">
            <a:avLst/>
          </a:prstGeom>
          <a:ln w="9525">
            <a:solidFill>
              <a:srgbClr val="4A7EBB"/>
            </a:solidFill>
          </a:ln>
        </p:spPr>
        <p:txBody>
          <a:bodyPr vert="horz" wrap="square" lIns="0" tIns="1739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70"/>
              </a:spcBef>
            </a:pPr>
            <a:endParaRPr sz="3600" dirty="0">
              <a:latin typeface="Times New Roman"/>
              <a:cs typeface="Times New Roman"/>
            </a:endParaRPr>
          </a:p>
          <a:p>
            <a:pPr algn="ctr" rtl="0">
              <a:defRPr sz="1600" b="1" i="0" u="none" strike="noStrike" kern="1200" cap="none" spc="5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uk-UA" sz="3600" b="1" kern="1200" spc="5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Навчально-методичні видання Університету </a:t>
            </a:r>
          </a:p>
          <a:p>
            <a:pPr algn="ctr" rtl="0">
              <a:defRPr sz="1600" b="1" i="0" u="none" strike="noStrike" kern="1200" cap="none" spc="5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uk-UA" sz="3600" b="1" kern="1200" spc="5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2024-2025 навчальний рік 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5650820" y="2882221"/>
            <a:ext cx="9942563" cy="2792895"/>
            <a:chOff x="6220967" y="2242399"/>
            <a:chExt cx="9942563" cy="2792895"/>
          </a:xfrm>
        </p:grpSpPr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20967" y="4873751"/>
              <a:ext cx="9942563" cy="16154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030249" y="2242399"/>
              <a:ext cx="2450465" cy="1066799"/>
            </a:xfrm>
            <a:prstGeom prst="rect">
              <a:avLst/>
            </a:prstGeom>
          </p:spPr>
        </p:pic>
      </p:grpSp>
      <p:pic>
        <p:nvPicPr>
          <p:cNvPr id="13" name="object 1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50820" y="2840899"/>
            <a:ext cx="6566916" cy="1452617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5960401" y="3149700"/>
            <a:ext cx="5677069" cy="751488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суспільно-гуманітарних </a:t>
            </a:r>
          </a:p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наук та права </a:t>
            </a:r>
            <a:endParaRPr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906411" y="3205015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uk-UA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239107" y="7134056"/>
            <a:ext cx="576770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20750" marR="5080" indent="-908685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Дисципліни,</a:t>
            </a:r>
            <a:r>
              <a:rPr sz="2800" b="1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спрямовані</a:t>
            </a:r>
            <a:r>
              <a:rPr sz="2800" b="1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на</a:t>
            </a:r>
            <a:r>
              <a:rPr sz="2800" b="1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розвиток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особистісного</a:t>
            </a:r>
            <a:r>
              <a:rPr sz="2800" b="1" spc="-1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потенціалу</a:t>
            </a:r>
            <a:endParaRPr sz="2800" dirty="0">
              <a:latin typeface="Calibri"/>
              <a:cs typeface="Calibri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1987073" y="3220040"/>
            <a:ext cx="982980" cy="728980"/>
            <a:chOff x="13317461" y="6382765"/>
            <a:chExt cx="982980" cy="728980"/>
          </a:xfrm>
        </p:grpSpPr>
        <p:sp>
          <p:nvSpPr>
            <p:cNvPr id="28" name="object 28"/>
            <p:cNvSpPr/>
            <p:nvPr/>
          </p:nvSpPr>
          <p:spPr>
            <a:xfrm>
              <a:off x="13336511" y="6401815"/>
              <a:ext cx="944880" cy="690880"/>
            </a:xfrm>
            <a:custGeom>
              <a:avLst/>
              <a:gdLst/>
              <a:ahLst/>
              <a:cxnLst/>
              <a:rect l="l" t="t" r="r" b="b"/>
              <a:pathLst>
                <a:path w="944880" h="690879">
                  <a:moveTo>
                    <a:pt x="708291" y="0"/>
                  </a:moveTo>
                  <a:lnTo>
                    <a:pt x="236093" y="0"/>
                  </a:lnTo>
                  <a:lnTo>
                    <a:pt x="236093" y="21577"/>
                  </a:lnTo>
                  <a:lnTo>
                    <a:pt x="708291" y="21577"/>
                  </a:lnTo>
                  <a:lnTo>
                    <a:pt x="708291" y="0"/>
                  </a:lnTo>
                  <a:close/>
                </a:path>
                <a:path w="944880" h="690879">
                  <a:moveTo>
                    <a:pt x="708291" y="43154"/>
                  </a:moveTo>
                  <a:lnTo>
                    <a:pt x="236093" y="43154"/>
                  </a:lnTo>
                  <a:lnTo>
                    <a:pt x="236093" y="86309"/>
                  </a:lnTo>
                  <a:lnTo>
                    <a:pt x="708291" y="86309"/>
                  </a:lnTo>
                  <a:lnTo>
                    <a:pt x="708291" y="43154"/>
                  </a:lnTo>
                  <a:close/>
                </a:path>
                <a:path w="944880" h="690879">
                  <a:moveTo>
                    <a:pt x="944384" y="345236"/>
                  </a:moveTo>
                  <a:lnTo>
                    <a:pt x="0" y="345236"/>
                  </a:lnTo>
                  <a:lnTo>
                    <a:pt x="472198" y="690460"/>
                  </a:lnTo>
                  <a:lnTo>
                    <a:pt x="944384" y="345236"/>
                  </a:lnTo>
                  <a:close/>
                </a:path>
                <a:path w="944880" h="690879">
                  <a:moveTo>
                    <a:pt x="708291" y="107886"/>
                  </a:moveTo>
                  <a:lnTo>
                    <a:pt x="236093" y="107886"/>
                  </a:lnTo>
                  <a:lnTo>
                    <a:pt x="236093" y="345236"/>
                  </a:lnTo>
                  <a:lnTo>
                    <a:pt x="708291" y="345236"/>
                  </a:lnTo>
                  <a:lnTo>
                    <a:pt x="708291" y="10788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3336511" y="6401815"/>
              <a:ext cx="944880" cy="690880"/>
            </a:xfrm>
            <a:custGeom>
              <a:avLst/>
              <a:gdLst/>
              <a:ahLst/>
              <a:cxnLst/>
              <a:rect l="l" t="t" r="r" b="b"/>
              <a:pathLst>
                <a:path w="944880" h="690879">
                  <a:moveTo>
                    <a:pt x="708291" y="21577"/>
                  </a:moveTo>
                  <a:lnTo>
                    <a:pt x="236093" y="21577"/>
                  </a:lnTo>
                  <a:lnTo>
                    <a:pt x="236093" y="0"/>
                  </a:lnTo>
                  <a:lnTo>
                    <a:pt x="708291" y="0"/>
                  </a:lnTo>
                  <a:lnTo>
                    <a:pt x="708291" y="21577"/>
                  </a:lnTo>
                  <a:close/>
                </a:path>
                <a:path w="944880" h="690879">
                  <a:moveTo>
                    <a:pt x="708291" y="86309"/>
                  </a:moveTo>
                  <a:lnTo>
                    <a:pt x="236093" y="86309"/>
                  </a:lnTo>
                  <a:lnTo>
                    <a:pt x="236093" y="43154"/>
                  </a:lnTo>
                  <a:lnTo>
                    <a:pt x="708291" y="43154"/>
                  </a:lnTo>
                  <a:lnTo>
                    <a:pt x="708291" y="86309"/>
                  </a:lnTo>
                  <a:close/>
                </a:path>
                <a:path w="944880" h="690879">
                  <a:moveTo>
                    <a:pt x="708291" y="107886"/>
                  </a:moveTo>
                  <a:lnTo>
                    <a:pt x="708291" y="345236"/>
                  </a:lnTo>
                  <a:lnTo>
                    <a:pt x="944384" y="345236"/>
                  </a:lnTo>
                  <a:lnTo>
                    <a:pt x="472198" y="690460"/>
                  </a:lnTo>
                  <a:lnTo>
                    <a:pt x="0" y="345236"/>
                  </a:lnTo>
                  <a:lnTo>
                    <a:pt x="236093" y="345236"/>
                  </a:lnTo>
                  <a:lnTo>
                    <a:pt x="236093" y="107886"/>
                  </a:lnTo>
                  <a:lnTo>
                    <a:pt x="708291" y="107886"/>
                  </a:lnTo>
                  <a:close/>
                </a:path>
              </a:pathLst>
            </a:custGeom>
            <a:ln w="38100">
              <a:solidFill>
                <a:srgbClr val="9BBB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0" name="object 13">
            <a:extLst>
              <a:ext uri="{FF2B5EF4-FFF2-40B4-BE49-F238E27FC236}">
                <a16:creationId xmlns:a16="http://schemas.microsoft.com/office/drawing/2014/main" id="{4B45EEBE-66B7-4CEC-8E43-99BD5A450D9E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39374" y="4144665"/>
            <a:ext cx="6705855" cy="1148879"/>
          </a:xfrm>
          <a:prstGeom prst="rect">
            <a:avLst/>
          </a:prstGeom>
        </p:spPr>
      </p:pic>
      <p:sp>
        <p:nvSpPr>
          <p:cNvPr id="31" name="object 14">
            <a:extLst>
              <a:ext uri="{FF2B5EF4-FFF2-40B4-BE49-F238E27FC236}">
                <a16:creationId xmlns:a16="http://schemas.microsoft.com/office/drawing/2014/main" id="{A035E231-39AA-4A30-81DD-357F2E591467}"/>
              </a:ext>
            </a:extLst>
          </p:cNvPr>
          <p:cNvSpPr txBox="1"/>
          <p:nvPr/>
        </p:nvSpPr>
        <p:spPr>
          <a:xfrm>
            <a:off x="5765800" y="4331602"/>
            <a:ext cx="5677069" cy="751488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природничих </a:t>
            </a:r>
          </a:p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наук</a:t>
            </a:r>
            <a:endParaRPr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" name="object 11">
            <a:extLst>
              <a:ext uri="{FF2B5EF4-FFF2-40B4-BE49-F238E27FC236}">
                <a16:creationId xmlns:a16="http://schemas.microsoft.com/office/drawing/2014/main" id="{7E5D1A68-40E1-4729-AE66-0CE6FFAFFAA9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516822" y="4046707"/>
            <a:ext cx="2450465" cy="1066799"/>
          </a:xfrm>
          <a:prstGeom prst="rect">
            <a:avLst/>
          </a:prstGeom>
        </p:spPr>
      </p:pic>
      <p:sp>
        <p:nvSpPr>
          <p:cNvPr id="34" name="object 17">
            <a:extLst>
              <a:ext uri="{FF2B5EF4-FFF2-40B4-BE49-F238E27FC236}">
                <a16:creationId xmlns:a16="http://schemas.microsoft.com/office/drawing/2014/main" id="{4275EA55-D683-4920-92F6-2C648D2DA51C}"/>
              </a:ext>
            </a:extLst>
          </p:cNvPr>
          <p:cNvSpPr txBox="1"/>
          <p:nvPr/>
        </p:nvSpPr>
        <p:spPr>
          <a:xfrm>
            <a:off x="12906412" y="4412087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uk-UA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5" name="object 13">
            <a:extLst>
              <a:ext uri="{FF2B5EF4-FFF2-40B4-BE49-F238E27FC236}">
                <a16:creationId xmlns:a16="http://schemas.microsoft.com/office/drawing/2014/main" id="{B4F39F08-154B-413E-B6AD-ABCB28B7440C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50820" y="6382769"/>
            <a:ext cx="6566916" cy="1222052"/>
          </a:xfrm>
          <a:prstGeom prst="rect">
            <a:avLst/>
          </a:prstGeom>
        </p:spPr>
      </p:pic>
      <p:pic>
        <p:nvPicPr>
          <p:cNvPr id="36" name="object 13">
            <a:extLst>
              <a:ext uri="{FF2B5EF4-FFF2-40B4-BE49-F238E27FC236}">
                <a16:creationId xmlns:a16="http://schemas.microsoft.com/office/drawing/2014/main" id="{8D2D0740-1E27-4698-B5BB-3B4A10F781BF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50820" y="5185991"/>
            <a:ext cx="6566916" cy="1238710"/>
          </a:xfrm>
          <a:prstGeom prst="rect">
            <a:avLst/>
          </a:prstGeom>
        </p:spPr>
      </p:pic>
      <p:pic>
        <p:nvPicPr>
          <p:cNvPr id="37" name="object 11">
            <a:extLst>
              <a:ext uri="{FF2B5EF4-FFF2-40B4-BE49-F238E27FC236}">
                <a16:creationId xmlns:a16="http://schemas.microsoft.com/office/drawing/2014/main" id="{47463226-1EAE-40FC-9423-C0EA9CC4554A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609200" y="5253778"/>
            <a:ext cx="2450465" cy="1066799"/>
          </a:xfrm>
          <a:prstGeom prst="rect">
            <a:avLst/>
          </a:prstGeom>
        </p:spPr>
      </p:pic>
      <p:pic>
        <p:nvPicPr>
          <p:cNvPr id="38" name="object 11">
            <a:extLst>
              <a:ext uri="{FF2B5EF4-FFF2-40B4-BE49-F238E27FC236}">
                <a16:creationId xmlns:a16="http://schemas.microsoft.com/office/drawing/2014/main" id="{0A402355-AC47-4942-B7D8-591F5C1A98B7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727459" y="7667455"/>
            <a:ext cx="2450465" cy="1066799"/>
          </a:xfrm>
          <a:prstGeom prst="rect">
            <a:avLst/>
          </a:prstGeom>
        </p:spPr>
      </p:pic>
      <p:sp>
        <p:nvSpPr>
          <p:cNvPr id="39" name="object 14">
            <a:extLst>
              <a:ext uri="{FF2B5EF4-FFF2-40B4-BE49-F238E27FC236}">
                <a16:creationId xmlns:a16="http://schemas.microsoft.com/office/drawing/2014/main" id="{1EE1DA3D-5552-4165-86AF-5A387CF60031}"/>
              </a:ext>
            </a:extLst>
          </p:cNvPr>
          <p:cNvSpPr txBox="1"/>
          <p:nvPr/>
        </p:nvSpPr>
        <p:spPr>
          <a:xfrm>
            <a:off x="5960400" y="6590690"/>
            <a:ext cx="5677069" cy="751488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uk-U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соціально-педагогічної та мистецької освіти </a:t>
            </a:r>
          </a:p>
        </p:txBody>
      </p:sp>
      <p:sp>
        <p:nvSpPr>
          <p:cNvPr id="41" name="object 17">
            <a:extLst>
              <a:ext uri="{FF2B5EF4-FFF2-40B4-BE49-F238E27FC236}">
                <a16:creationId xmlns:a16="http://schemas.microsoft.com/office/drawing/2014/main" id="{2FA26382-D865-4599-9CAD-D17B8516B374}"/>
              </a:ext>
            </a:extLst>
          </p:cNvPr>
          <p:cNvSpPr txBox="1"/>
          <p:nvPr/>
        </p:nvSpPr>
        <p:spPr>
          <a:xfrm>
            <a:off x="13071203" y="5575972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uk-UA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object 17">
            <a:extLst>
              <a:ext uri="{FF2B5EF4-FFF2-40B4-BE49-F238E27FC236}">
                <a16:creationId xmlns:a16="http://schemas.microsoft.com/office/drawing/2014/main" id="{A458AC88-A359-4D7D-BC73-5A17EE5325CC}"/>
              </a:ext>
            </a:extLst>
          </p:cNvPr>
          <p:cNvSpPr txBox="1"/>
          <p:nvPr/>
        </p:nvSpPr>
        <p:spPr>
          <a:xfrm>
            <a:off x="13238195" y="8012896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en-US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object 14">
            <a:extLst>
              <a:ext uri="{FF2B5EF4-FFF2-40B4-BE49-F238E27FC236}">
                <a16:creationId xmlns:a16="http://schemas.microsoft.com/office/drawing/2014/main" id="{F241E97A-7A45-4AAD-B775-19672DAAB9FE}"/>
              </a:ext>
            </a:extLst>
          </p:cNvPr>
          <p:cNvSpPr txBox="1"/>
          <p:nvPr/>
        </p:nvSpPr>
        <p:spPr>
          <a:xfrm>
            <a:off x="5963430" y="5406123"/>
            <a:ext cx="5677069" cy="751488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uk-U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фізичної культури, спорту та психології </a:t>
            </a:r>
          </a:p>
        </p:txBody>
      </p:sp>
      <p:pic>
        <p:nvPicPr>
          <p:cNvPr id="46" name="object 13">
            <a:extLst>
              <a:ext uri="{FF2B5EF4-FFF2-40B4-BE49-F238E27FC236}">
                <a16:creationId xmlns:a16="http://schemas.microsoft.com/office/drawing/2014/main" id="{1AC38323-3CC5-4CCC-BCB7-060637347965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39374" y="7657349"/>
            <a:ext cx="6803655" cy="1104927"/>
          </a:xfrm>
          <a:prstGeom prst="rect">
            <a:avLst/>
          </a:prstGeom>
        </p:spPr>
      </p:pic>
      <p:sp>
        <p:nvSpPr>
          <p:cNvPr id="47" name="object 14">
            <a:extLst>
              <a:ext uri="{FF2B5EF4-FFF2-40B4-BE49-F238E27FC236}">
                <a16:creationId xmlns:a16="http://schemas.microsoft.com/office/drawing/2014/main" id="{463B6FAC-270B-4A3D-A6A9-00BFD813C434}"/>
              </a:ext>
            </a:extLst>
          </p:cNvPr>
          <p:cNvSpPr txBox="1"/>
          <p:nvPr/>
        </p:nvSpPr>
        <p:spPr>
          <a:xfrm>
            <a:off x="5888662" y="7816380"/>
            <a:ext cx="5829469" cy="751488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uk-U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інформатики, математики та економіки </a:t>
            </a:r>
          </a:p>
        </p:txBody>
      </p:sp>
      <p:pic>
        <p:nvPicPr>
          <p:cNvPr id="48" name="object 11">
            <a:extLst>
              <a:ext uri="{FF2B5EF4-FFF2-40B4-BE49-F238E27FC236}">
                <a16:creationId xmlns:a16="http://schemas.microsoft.com/office/drawing/2014/main" id="{76E69D51-C4A9-4441-B4BF-13371C2B7C1A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657096" y="6396028"/>
            <a:ext cx="2450465" cy="1066799"/>
          </a:xfrm>
          <a:prstGeom prst="rect">
            <a:avLst/>
          </a:prstGeom>
        </p:spPr>
      </p:pic>
      <p:sp>
        <p:nvSpPr>
          <p:cNvPr id="50" name="object 17">
            <a:extLst>
              <a:ext uri="{FF2B5EF4-FFF2-40B4-BE49-F238E27FC236}">
                <a16:creationId xmlns:a16="http://schemas.microsoft.com/office/drawing/2014/main" id="{BBAB8358-CBA1-4332-B774-51D688D67F83}"/>
              </a:ext>
            </a:extLst>
          </p:cNvPr>
          <p:cNvSpPr txBox="1"/>
          <p:nvPr/>
        </p:nvSpPr>
        <p:spPr>
          <a:xfrm>
            <a:off x="13071204" y="6767885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uk-UA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2" name="Рисунок 51">
            <a:extLst>
              <a:ext uri="{FF2B5EF4-FFF2-40B4-BE49-F238E27FC236}">
                <a16:creationId xmlns:a16="http://schemas.microsoft.com/office/drawing/2014/main" id="{16013792-9EF4-45E4-8769-57E5F4C6E5E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4542" y="605404"/>
            <a:ext cx="1963513" cy="1853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114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 animBg="1"/>
      <p:bldP spid="17" grpId="0"/>
      <p:bldP spid="31" grpId="0" animBg="1"/>
      <p:bldP spid="34" grpId="0"/>
      <p:bldP spid="39" grpId="0" animBg="1"/>
      <p:bldP spid="41" grpId="0"/>
      <p:bldP spid="42" grpId="0"/>
      <p:bldP spid="44" grpId="0" animBg="1"/>
      <p:bldP spid="47" grpId="0" animBg="1"/>
      <p:bldP spid="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11239" y="861216"/>
            <a:ext cx="11681884" cy="1433626"/>
          </a:xfrm>
          <a:prstGeom prst="rect">
            <a:avLst/>
          </a:prstGeom>
        </p:spPr>
        <p:txBody>
          <a:bodyPr vert="horz" wrap="square" lIns="0" tIns="7864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uk-UA" sz="4400" b="1" dirty="0"/>
              <a:t>Підсумки</a:t>
            </a:r>
            <a:r>
              <a:rPr lang="uk-UA" sz="4400" b="1" spc="-100" dirty="0"/>
              <a:t> </a:t>
            </a:r>
            <a:r>
              <a:rPr lang="uk-UA" sz="4400" b="1" dirty="0"/>
              <a:t>роботи</a:t>
            </a:r>
            <a:r>
              <a:rPr lang="uk-UA" sz="4400" b="1" spc="-80" dirty="0"/>
              <a:t> науково-м</a:t>
            </a:r>
            <a:r>
              <a:rPr lang="uk-UA" sz="4400" b="1" dirty="0"/>
              <a:t>етодичної</a:t>
            </a:r>
            <a:r>
              <a:rPr lang="uk-UA" sz="4400" b="1" spc="-90" dirty="0"/>
              <a:t> </a:t>
            </a:r>
            <a:r>
              <a:rPr lang="uk-UA" sz="4400" b="1" dirty="0"/>
              <a:t>ради</a:t>
            </a:r>
            <a:r>
              <a:rPr lang="uk-UA" sz="4400" b="1" spc="-70" dirty="0"/>
              <a:t> </a:t>
            </a:r>
            <a:r>
              <a:rPr lang="uk-UA" sz="4400" b="1" dirty="0"/>
              <a:t>за 2024/2025</a:t>
            </a:r>
            <a:r>
              <a:rPr lang="uk-UA" sz="4400" b="1" spc="-85" dirty="0"/>
              <a:t> </a:t>
            </a:r>
            <a:r>
              <a:rPr lang="uk-UA" sz="4400" b="1" spc="-20" dirty="0"/>
              <a:t>н. р.</a:t>
            </a:r>
            <a:endParaRPr sz="4400" dirty="0"/>
          </a:p>
        </p:txBody>
      </p:sp>
      <p:grpSp>
        <p:nvGrpSpPr>
          <p:cNvPr id="8" name="object 8"/>
          <p:cNvGrpSpPr/>
          <p:nvPr/>
        </p:nvGrpSpPr>
        <p:grpSpPr>
          <a:xfrm>
            <a:off x="279400" y="4038600"/>
            <a:ext cx="1712688" cy="2372703"/>
            <a:chOff x="5411978" y="3799497"/>
            <a:chExt cx="1974214" cy="2463165"/>
          </a:xfrm>
        </p:grpSpPr>
        <p:sp>
          <p:nvSpPr>
            <p:cNvPr id="9" name="object 9"/>
            <p:cNvSpPr/>
            <p:nvPr/>
          </p:nvSpPr>
          <p:spPr>
            <a:xfrm>
              <a:off x="5424678" y="3812197"/>
              <a:ext cx="1948814" cy="2437765"/>
            </a:xfrm>
            <a:custGeom>
              <a:avLst/>
              <a:gdLst/>
              <a:ahLst/>
              <a:cxnLst/>
              <a:rect l="l" t="t" r="r" b="b"/>
              <a:pathLst>
                <a:path w="1948815" h="2437765">
                  <a:moveTo>
                    <a:pt x="60896" y="609422"/>
                  </a:moveTo>
                  <a:lnTo>
                    <a:pt x="0" y="609422"/>
                  </a:lnTo>
                  <a:lnTo>
                    <a:pt x="0" y="1828279"/>
                  </a:lnTo>
                  <a:lnTo>
                    <a:pt x="60896" y="1828279"/>
                  </a:lnTo>
                  <a:lnTo>
                    <a:pt x="60896" y="609422"/>
                  </a:lnTo>
                  <a:close/>
                </a:path>
                <a:path w="1948815" h="2437765">
                  <a:moveTo>
                    <a:pt x="243560" y="609422"/>
                  </a:moveTo>
                  <a:lnTo>
                    <a:pt x="121780" y="609422"/>
                  </a:lnTo>
                  <a:lnTo>
                    <a:pt x="121780" y="1828279"/>
                  </a:lnTo>
                  <a:lnTo>
                    <a:pt x="243560" y="1828279"/>
                  </a:lnTo>
                  <a:lnTo>
                    <a:pt x="243560" y="609422"/>
                  </a:lnTo>
                  <a:close/>
                </a:path>
                <a:path w="1948815" h="2437765">
                  <a:moveTo>
                    <a:pt x="974267" y="0"/>
                  </a:moveTo>
                  <a:lnTo>
                    <a:pt x="974267" y="609422"/>
                  </a:lnTo>
                  <a:lnTo>
                    <a:pt x="304457" y="609422"/>
                  </a:lnTo>
                  <a:lnTo>
                    <a:pt x="304457" y="1828279"/>
                  </a:lnTo>
                  <a:lnTo>
                    <a:pt x="974267" y="1828279"/>
                  </a:lnTo>
                  <a:lnTo>
                    <a:pt x="974267" y="2437714"/>
                  </a:lnTo>
                  <a:lnTo>
                    <a:pt x="1948522" y="1218857"/>
                  </a:lnTo>
                  <a:lnTo>
                    <a:pt x="974267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424678" y="3812197"/>
              <a:ext cx="1948814" cy="2437765"/>
            </a:xfrm>
            <a:custGeom>
              <a:avLst/>
              <a:gdLst/>
              <a:ahLst/>
              <a:cxnLst/>
              <a:rect l="l" t="t" r="r" b="b"/>
              <a:pathLst>
                <a:path w="1948815" h="2437765">
                  <a:moveTo>
                    <a:pt x="0" y="609422"/>
                  </a:moveTo>
                  <a:lnTo>
                    <a:pt x="60896" y="609422"/>
                  </a:lnTo>
                  <a:lnTo>
                    <a:pt x="60896" y="1828279"/>
                  </a:lnTo>
                  <a:lnTo>
                    <a:pt x="0" y="1828279"/>
                  </a:lnTo>
                  <a:lnTo>
                    <a:pt x="0" y="609422"/>
                  </a:lnTo>
                  <a:close/>
                </a:path>
                <a:path w="1948815" h="2437765">
                  <a:moveTo>
                    <a:pt x="121780" y="609422"/>
                  </a:moveTo>
                  <a:lnTo>
                    <a:pt x="243560" y="609422"/>
                  </a:lnTo>
                  <a:lnTo>
                    <a:pt x="243560" y="1828279"/>
                  </a:lnTo>
                  <a:lnTo>
                    <a:pt x="121780" y="1828279"/>
                  </a:lnTo>
                  <a:lnTo>
                    <a:pt x="121780" y="609422"/>
                  </a:lnTo>
                  <a:close/>
                </a:path>
                <a:path w="1948815" h="2437765">
                  <a:moveTo>
                    <a:pt x="304457" y="609422"/>
                  </a:moveTo>
                  <a:lnTo>
                    <a:pt x="974267" y="609422"/>
                  </a:lnTo>
                  <a:lnTo>
                    <a:pt x="974267" y="0"/>
                  </a:lnTo>
                  <a:lnTo>
                    <a:pt x="1948522" y="1218857"/>
                  </a:lnTo>
                  <a:lnTo>
                    <a:pt x="974267" y="2437714"/>
                  </a:lnTo>
                  <a:lnTo>
                    <a:pt x="974267" y="1828279"/>
                  </a:lnTo>
                  <a:lnTo>
                    <a:pt x="304457" y="1828279"/>
                  </a:lnTo>
                  <a:lnTo>
                    <a:pt x="304457" y="609422"/>
                  </a:lnTo>
                  <a:close/>
                </a:path>
              </a:pathLst>
            </a:custGeom>
            <a:ln w="25400">
              <a:solidFill>
                <a:srgbClr val="385D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41D92267-5C36-4281-83C4-D3541C6FF2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804" y="619295"/>
            <a:ext cx="1963513" cy="1853667"/>
          </a:xfrm>
          <a:prstGeom prst="rect">
            <a:avLst/>
          </a:prstGeom>
        </p:spPr>
      </p:pic>
      <p:graphicFrame>
        <p:nvGraphicFramePr>
          <p:cNvPr id="22" name="Діаграма 21">
            <a:extLst>
              <a:ext uri="{FF2B5EF4-FFF2-40B4-BE49-F238E27FC236}">
                <a16:creationId xmlns:a16="http://schemas.microsoft.com/office/drawing/2014/main" id="{50C2158F-D1FE-4FCC-8499-5AE49E759B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4008450"/>
              </p:ext>
            </p:extLst>
          </p:nvPr>
        </p:nvGraphicFramePr>
        <p:xfrm>
          <a:off x="2021117" y="3200400"/>
          <a:ext cx="13462128" cy="55113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77282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2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7600" y="654802"/>
            <a:ext cx="14312362" cy="1310515"/>
          </a:xfrm>
          <a:prstGeom prst="rect">
            <a:avLst/>
          </a:prstGeom>
        </p:spPr>
        <p:txBody>
          <a:bodyPr vert="horz" wrap="square" lIns="0" tIns="78641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uk-UA" sz="4000" b="1" dirty="0"/>
              <a:t>Підсумки</a:t>
            </a:r>
            <a:r>
              <a:rPr lang="uk-UA" sz="4000" b="1" spc="-100" dirty="0"/>
              <a:t> </a:t>
            </a:r>
            <a:r>
              <a:rPr lang="uk-UA" sz="4000" b="1" dirty="0"/>
              <a:t>роботи</a:t>
            </a:r>
            <a:r>
              <a:rPr lang="uk-UA" sz="4000" b="1" spc="-80" dirty="0"/>
              <a:t> науково-м</a:t>
            </a:r>
            <a:r>
              <a:rPr lang="uk-UA" sz="4000" b="1" dirty="0"/>
              <a:t>етодичної</a:t>
            </a:r>
            <a:r>
              <a:rPr lang="uk-UA" sz="4000" b="1" spc="-90" dirty="0"/>
              <a:t> </a:t>
            </a:r>
            <a:r>
              <a:rPr lang="uk-UA" sz="4000" b="1" dirty="0"/>
              <a:t>ради</a:t>
            </a:r>
            <a:r>
              <a:rPr lang="uk-UA" sz="4000" b="1" spc="-70" dirty="0"/>
              <a:t> </a:t>
            </a:r>
            <a:br>
              <a:rPr lang="uk-UA" sz="4000" b="1" spc="-70" dirty="0"/>
            </a:br>
            <a:r>
              <a:rPr lang="uk-UA" sz="4000" b="1" dirty="0"/>
              <a:t>за 2024/2025</a:t>
            </a:r>
            <a:r>
              <a:rPr lang="uk-UA" sz="4000" b="1" spc="-85" dirty="0"/>
              <a:t> </a:t>
            </a:r>
            <a:r>
              <a:rPr lang="uk-UA" sz="4000" b="1" spc="-20" dirty="0"/>
              <a:t>н. р.</a:t>
            </a:r>
            <a:endParaRPr lang="uk-UA" sz="4000" b="1" dirty="0"/>
          </a:p>
        </p:txBody>
      </p:sp>
      <p:grpSp>
        <p:nvGrpSpPr>
          <p:cNvPr id="3" name="object 3"/>
          <p:cNvGrpSpPr/>
          <p:nvPr/>
        </p:nvGrpSpPr>
        <p:grpSpPr>
          <a:xfrm>
            <a:off x="291615" y="3187278"/>
            <a:ext cx="4686300" cy="5495925"/>
            <a:chOff x="231648" y="2510028"/>
            <a:chExt cx="4686300" cy="54959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1648" y="2510028"/>
              <a:ext cx="4613147" cy="5495543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96789" y="3107448"/>
              <a:ext cx="121157" cy="443787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9133" y="2534666"/>
              <a:ext cx="4517910" cy="5400598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294115" y="3584530"/>
            <a:ext cx="4518025" cy="3684342"/>
          </a:xfrm>
          <a:prstGeom prst="rect">
            <a:avLst/>
          </a:prstGeom>
          <a:ln w="9525">
            <a:solidFill>
              <a:srgbClr val="4A7EBB"/>
            </a:solidFill>
          </a:ln>
        </p:spPr>
        <p:txBody>
          <a:bodyPr vert="horz" wrap="square" lIns="0" tIns="1739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70"/>
              </a:spcBef>
            </a:pPr>
            <a:endParaRPr sz="3600" dirty="0">
              <a:latin typeface="Times New Roman"/>
              <a:cs typeface="Times New Roman"/>
            </a:endParaRPr>
          </a:p>
          <a:p>
            <a:pPr algn="ctr">
              <a:defRPr sz="1800" b="1" i="0" u="none" strike="noStrike" kern="1200" cap="all" spc="15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uk-UA" sz="3200" b="1" dirty="0">
                <a:solidFill>
                  <a:schemeClr val="bg1"/>
                </a:solidFill>
              </a:rPr>
              <a:t>Навчально-методичні тренінги, майстер-класи та семінари за 2024-2025 н. р.</a:t>
            </a:r>
            <a:endParaRPr lang="uk-UA" sz="3200" dirty="0">
              <a:solidFill>
                <a:schemeClr val="bg1"/>
              </a:solidFill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650820" y="2882221"/>
            <a:ext cx="9942563" cy="2792895"/>
            <a:chOff x="6220967" y="2242399"/>
            <a:chExt cx="9942563" cy="2792895"/>
          </a:xfrm>
        </p:grpSpPr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20967" y="4873751"/>
              <a:ext cx="9942563" cy="16154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030249" y="2242399"/>
              <a:ext cx="2450465" cy="1066799"/>
            </a:xfrm>
            <a:prstGeom prst="rect">
              <a:avLst/>
            </a:prstGeom>
          </p:spPr>
        </p:pic>
      </p:grpSp>
      <p:pic>
        <p:nvPicPr>
          <p:cNvPr id="13" name="object 1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50820" y="2840899"/>
            <a:ext cx="6566916" cy="1452617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5960401" y="3149700"/>
            <a:ext cx="5677069" cy="751488"/>
          </a:xfrm>
          <a:prstGeom prst="rect">
            <a:avLst/>
          </a:prstGeom>
          <a:solidFill>
            <a:schemeClr val="accent6"/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суспільно-гуманітарних </a:t>
            </a:r>
          </a:p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наук та права </a:t>
            </a:r>
            <a:endParaRPr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906411" y="3205015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en-US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239107" y="7134056"/>
            <a:ext cx="576770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20750" marR="5080" indent="-908685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Дисципліни,</a:t>
            </a:r>
            <a:r>
              <a:rPr sz="2800" b="1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спрямовані</a:t>
            </a:r>
            <a:r>
              <a:rPr sz="2800" b="1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на</a:t>
            </a:r>
            <a:r>
              <a:rPr sz="2800" b="1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розвиток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особистісного</a:t>
            </a:r>
            <a:r>
              <a:rPr sz="2800" b="1" spc="-1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потенціалу</a:t>
            </a:r>
            <a:endParaRPr sz="2800" dirty="0">
              <a:latin typeface="Calibri"/>
              <a:cs typeface="Calibri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1987073" y="3220040"/>
            <a:ext cx="982980" cy="728980"/>
            <a:chOff x="13317461" y="6382765"/>
            <a:chExt cx="982980" cy="728980"/>
          </a:xfrm>
        </p:grpSpPr>
        <p:sp>
          <p:nvSpPr>
            <p:cNvPr id="28" name="object 28"/>
            <p:cNvSpPr/>
            <p:nvPr/>
          </p:nvSpPr>
          <p:spPr>
            <a:xfrm>
              <a:off x="13336511" y="6401815"/>
              <a:ext cx="944880" cy="690880"/>
            </a:xfrm>
            <a:custGeom>
              <a:avLst/>
              <a:gdLst/>
              <a:ahLst/>
              <a:cxnLst/>
              <a:rect l="l" t="t" r="r" b="b"/>
              <a:pathLst>
                <a:path w="944880" h="690879">
                  <a:moveTo>
                    <a:pt x="708291" y="0"/>
                  </a:moveTo>
                  <a:lnTo>
                    <a:pt x="236093" y="0"/>
                  </a:lnTo>
                  <a:lnTo>
                    <a:pt x="236093" y="21577"/>
                  </a:lnTo>
                  <a:lnTo>
                    <a:pt x="708291" y="21577"/>
                  </a:lnTo>
                  <a:lnTo>
                    <a:pt x="708291" y="0"/>
                  </a:lnTo>
                  <a:close/>
                </a:path>
                <a:path w="944880" h="690879">
                  <a:moveTo>
                    <a:pt x="708291" y="43154"/>
                  </a:moveTo>
                  <a:lnTo>
                    <a:pt x="236093" y="43154"/>
                  </a:lnTo>
                  <a:lnTo>
                    <a:pt x="236093" y="86309"/>
                  </a:lnTo>
                  <a:lnTo>
                    <a:pt x="708291" y="86309"/>
                  </a:lnTo>
                  <a:lnTo>
                    <a:pt x="708291" y="43154"/>
                  </a:lnTo>
                  <a:close/>
                </a:path>
                <a:path w="944880" h="690879">
                  <a:moveTo>
                    <a:pt x="944384" y="345236"/>
                  </a:moveTo>
                  <a:lnTo>
                    <a:pt x="0" y="345236"/>
                  </a:lnTo>
                  <a:lnTo>
                    <a:pt x="472198" y="690460"/>
                  </a:lnTo>
                  <a:lnTo>
                    <a:pt x="944384" y="345236"/>
                  </a:lnTo>
                  <a:close/>
                </a:path>
                <a:path w="944880" h="690879">
                  <a:moveTo>
                    <a:pt x="708291" y="107886"/>
                  </a:moveTo>
                  <a:lnTo>
                    <a:pt x="236093" y="107886"/>
                  </a:lnTo>
                  <a:lnTo>
                    <a:pt x="236093" y="345236"/>
                  </a:lnTo>
                  <a:lnTo>
                    <a:pt x="708291" y="345236"/>
                  </a:lnTo>
                  <a:lnTo>
                    <a:pt x="708291" y="10788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3336511" y="6401815"/>
              <a:ext cx="944880" cy="690880"/>
            </a:xfrm>
            <a:custGeom>
              <a:avLst/>
              <a:gdLst/>
              <a:ahLst/>
              <a:cxnLst/>
              <a:rect l="l" t="t" r="r" b="b"/>
              <a:pathLst>
                <a:path w="944880" h="690879">
                  <a:moveTo>
                    <a:pt x="708291" y="21577"/>
                  </a:moveTo>
                  <a:lnTo>
                    <a:pt x="236093" y="21577"/>
                  </a:lnTo>
                  <a:lnTo>
                    <a:pt x="236093" y="0"/>
                  </a:lnTo>
                  <a:lnTo>
                    <a:pt x="708291" y="0"/>
                  </a:lnTo>
                  <a:lnTo>
                    <a:pt x="708291" y="21577"/>
                  </a:lnTo>
                  <a:close/>
                </a:path>
                <a:path w="944880" h="690879">
                  <a:moveTo>
                    <a:pt x="708291" y="86309"/>
                  </a:moveTo>
                  <a:lnTo>
                    <a:pt x="236093" y="86309"/>
                  </a:lnTo>
                  <a:lnTo>
                    <a:pt x="236093" y="43154"/>
                  </a:lnTo>
                  <a:lnTo>
                    <a:pt x="708291" y="43154"/>
                  </a:lnTo>
                  <a:lnTo>
                    <a:pt x="708291" y="86309"/>
                  </a:lnTo>
                  <a:close/>
                </a:path>
                <a:path w="944880" h="690879">
                  <a:moveTo>
                    <a:pt x="708291" y="107886"/>
                  </a:moveTo>
                  <a:lnTo>
                    <a:pt x="708291" y="345236"/>
                  </a:lnTo>
                  <a:lnTo>
                    <a:pt x="944384" y="345236"/>
                  </a:lnTo>
                  <a:lnTo>
                    <a:pt x="472198" y="690460"/>
                  </a:lnTo>
                  <a:lnTo>
                    <a:pt x="0" y="345236"/>
                  </a:lnTo>
                  <a:lnTo>
                    <a:pt x="236093" y="345236"/>
                  </a:lnTo>
                  <a:lnTo>
                    <a:pt x="236093" y="107886"/>
                  </a:lnTo>
                  <a:lnTo>
                    <a:pt x="708291" y="107886"/>
                  </a:lnTo>
                  <a:close/>
                </a:path>
              </a:pathLst>
            </a:custGeom>
            <a:ln w="38100">
              <a:solidFill>
                <a:srgbClr val="9BBB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0" name="object 13">
            <a:extLst>
              <a:ext uri="{FF2B5EF4-FFF2-40B4-BE49-F238E27FC236}">
                <a16:creationId xmlns:a16="http://schemas.microsoft.com/office/drawing/2014/main" id="{4B45EEBE-66B7-4CEC-8E43-99BD5A450D9E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39374" y="4144665"/>
            <a:ext cx="6705855" cy="1148879"/>
          </a:xfrm>
          <a:prstGeom prst="rect">
            <a:avLst/>
          </a:prstGeom>
        </p:spPr>
      </p:pic>
      <p:sp>
        <p:nvSpPr>
          <p:cNvPr id="31" name="object 14">
            <a:extLst>
              <a:ext uri="{FF2B5EF4-FFF2-40B4-BE49-F238E27FC236}">
                <a16:creationId xmlns:a16="http://schemas.microsoft.com/office/drawing/2014/main" id="{A035E231-39AA-4A30-81DD-357F2E591467}"/>
              </a:ext>
            </a:extLst>
          </p:cNvPr>
          <p:cNvSpPr txBox="1"/>
          <p:nvPr/>
        </p:nvSpPr>
        <p:spPr>
          <a:xfrm>
            <a:off x="5765800" y="4324105"/>
            <a:ext cx="5677069" cy="751488"/>
          </a:xfrm>
          <a:prstGeom prst="rect">
            <a:avLst/>
          </a:prstGeom>
          <a:solidFill>
            <a:schemeClr val="accent6"/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природничих </a:t>
            </a:r>
          </a:p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наук</a:t>
            </a:r>
            <a:endParaRPr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" name="object 11">
            <a:extLst>
              <a:ext uri="{FF2B5EF4-FFF2-40B4-BE49-F238E27FC236}">
                <a16:creationId xmlns:a16="http://schemas.microsoft.com/office/drawing/2014/main" id="{7E5D1A68-40E1-4729-AE66-0CE6FFAFFAA9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516822" y="4046707"/>
            <a:ext cx="2450465" cy="1066799"/>
          </a:xfrm>
          <a:prstGeom prst="rect">
            <a:avLst/>
          </a:prstGeom>
        </p:spPr>
      </p:pic>
      <p:sp>
        <p:nvSpPr>
          <p:cNvPr id="34" name="object 17">
            <a:extLst>
              <a:ext uri="{FF2B5EF4-FFF2-40B4-BE49-F238E27FC236}">
                <a16:creationId xmlns:a16="http://schemas.microsoft.com/office/drawing/2014/main" id="{4275EA55-D683-4920-92F6-2C648D2DA51C}"/>
              </a:ext>
            </a:extLst>
          </p:cNvPr>
          <p:cNvSpPr txBox="1"/>
          <p:nvPr/>
        </p:nvSpPr>
        <p:spPr>
          <a:xfrm>
            <a:off x="12906412" y="4412087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5" name="object 13">
            <a:extLst>
              <a:ext uri="{FF2B5EF4-FFF2-40B4-BE49-F238E27FC236}">
                <a16:creationId xmlns:a16="http://schemas.microsoft.com/office/drawing/2014/main" id="{B4F39F08-154B-413E-B6AD-ABCB28B7440C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50820" y="6382769"/>
            <a:ext cx="6566916" cy="1222052"/>
          </a:xfrm>
          <a:prstGeom prst="rect">
            <a:avLst/>
          </a:prstGeom>
        </p:spPr>
      </p:pic>
      <p:pic>
        <p:nvPicPr>
          <p:cNvPr id="36" name="object 13">
            <a:extLst>
              <a:ext uri="{FF2B5EF4-FFF2-40B4-BE49-F238E27FC236}">
                <a16:creationId xmlns:a16="http://schemas.microsoft.com/office/drawing/2014/main" id="{8D2D0740-1E27-4698-B5BB-3B4A10F781BF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50820" y="5185991"/>
            <a:ext cx="6566916" cy="1238710"/>
          </a:xfrm>
          <a:prstGeom prst="rect">
            <a:avLst/>
          </a:prstGeom>
        </p:spPr>
      </p:pic>
      <p:pic>
        <p:nvPicPr>
          <p:cNvPr id="37" name="object 11">
            <a:extLst>
              <a:ext uri="{FF2B5EF4-FFF2-40B4-BE49-F238E27FC236}">
                <a16:creationId xmlns:a16="http://schemas.microsoft.com/office/drawing/2014/main" id="{47463226-1EAE-40FC-9423-C0EA9CC4554A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609200" y="5253778"/>
            <a:ext cx="2450465" cy="1066799"/>
          </a:xfrm>
          <a:prstGeom prst="rect">
            <a:avLst/>
          </a:prstGeom>
        </p:spPr>
      </p:pic>
      <p:pic>
        <p:nvPicPr>
          <p:cNvPr id="38" name="object 11">
            <a:extLst>
              <a:ext uri="{FF2B5EF4-FFF2-40B4-BE49-F238E27FC236}">
                <a16:creationId xmlns:a16="http://schemas.microsoft.com/office/drawing/2014/main" id="{0A402355-AC47-4942-B7D8-591F5C1A98B7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727459" y="7667455"/>
            <a:ext cx="2450465" cy="1066799"/>
          </a:xfrm>
          <a:prstGeom prst="rect">
            <a:avLst/>
          </a:prstGeom>
        </p:spPr>
      </p:pic>
      <p:sp>
        <p:nvSpPr>
          <p:cNvPr id="39" name="object 14">
            <a:extLst>
              <a:ext uri="{FF2B5EF4-FFF2-40B4-BE49-F238E27FC236}">
                <a16:creationId xmlns:a16="http://schemas.microsoft.com/office/drawing/2014/main" id="{1EE1DA3D-5552-4165-86AF-5A387CF60031}"/>
              </a:ext>
            </a:extLst>
          </p:cNvPr>
          <p:cNvSpPr txBox="1"/>
          <p:nvPr/>
        </p:nvSpPr>
        <p:spPr>
          <a:xfrm>
            <a:off x="5960400" y="6590690"/>
            <a:ext cx="5677069" cy="751488"/>
          </a:xfrm>
          <a:prstGeom prst="rect">
            <a:avLst/>
          </a:prstGeom>
          <a:solidFill>
            <a:schemeClr val="accent6"/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uk-U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соціально-педагогічної та мистецької освіти </a:t>
            </a:r>
          </a:p>
        </p:txBody>
      </p:sp>
      <p:sp>
        <p:nvSpPr>
          <p:cNvPr id="41" name="object 17">
            <a:extLst>
              <a:ext uri="{FF2B5EF4-FFF2-40B4-BE49-F238E27FC236}">
                <a16:creationId xmlns:a16="http://schemas.microsoft.com/office/drawing/2014/main" id="{2FA26382-D865-4599-9CAD-D17B8516B374}"/>
              </a:ext>
            </a:extLst>
          </p:cNvPr>
          <p:cNvSpPr txBox="1"/>
          <p:nvPr/>
        </p:nvSpPr>
        <p:spPr>
          <a:xfrm>
            <a:off x="13071203" y="5575972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en-US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object 17">
            <a:extLst>
              <a:ext uri="{FF2B5EF4-FFF2-40B4-BE49-F238E27FC236}">
                <a16:creationId xmlns:a16="http://schemas.microsoft.com/office/drawing/2014/main" id="{A458AC88-A359-4D7D-BC73-5A17EE5325CC}"/>
              </a:ext>
            </a:extLst>
          </p:cNvPr>
          <p:cNvSpPr txBox="1"/>
          <p:nvPr/>
        </p:nvSpPr>
        <p:spPr>
          <a:xfrm>
            <a:off x="13238195" y="8012896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object 14">
            <a:extLst>
              <a:ext uri="{FF2B5EF4-FFF2-40B4-BE49-F238E27FC236}">
                <a16:creationId xmlns:a16="http://schemas.microsoft.com/office/drawing/2014/main" id="{F241E97A-7A45-4AAD-B775-19672DAAB9FE}"/>
              </a:ext>
            </a:extLst>
          </p:cNvPr>
          <p:cNvSpPr txBox="1"/>
          <p:nvPr/>
        </p:nvSpPr>
        <p:spPr>
          <a:xfrm>
            <a:off x="5963430" y="5406123"/>
            <a:ext cx="5677069" cy="751488"/>
          </a:xfrm>
          <a:prstGeom prst="rect">
            <a:avLst/>
          </a:prstGeom>
          <a:solidFill>
            <a:schemeClr val="accent6"/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uk-U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фізичної культури, спорту та психології </a:t>
            </a:r>
          </a:p>
        </p:txBody>
      </p:sp>
      <p:pic>
        <p:nvPicPr>
          <p:cNvPr id="46" name="object 13">
            <a:extLst>
              <a:ext uri="{FF2B5EF4-FFF2-40B4-BE49-F238E27FC236}">
                <a16:creationId xmlns:a16="http://schemas.microsoft.com/office/drawing/2014/main" id="{1AC38323-3CC5-4CCC-BCB7-060637347965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39374" y="7657349"/>
            <a:ext cx="6803655" cy="1104927"/>
          </a:xfrm>
          <a:prstGeom prst="rect">
            <a:avLst/>
          </a:prstGeom>
        </p:spPr>
      </p:pic>
      <p:sp>
        <p:nvSpPr>
          <p:cNvPr id="47" name="object 14">
            <a:extLst>
              <a:ext uri="{FF2B5EF4-FFF2-40B4-BE49-F238E27FC236}">
                <a16:creationId xmlns:a16="http://schemas.microsoft.com/office/drawing/2014/main" id="{463B6FAC-270B-4A3D-A6A9-00BFD813C434}"/>
              </a:ext>
            </a:extLst>
          </p:cNvPr>
          <p:cNvSpPr txBox="1"/>
          <p:nvPr/>
        </p:nvSpPr>
        <p:spPr>
          <a:xfrm>
            <a:off x="5888662" y="7816380"/>
            <a:ext cx="5829469" cy="751488"/>
          </a:xfrm>
          <a:prstGeom prst="rect">
            <a:avLst/>
          </a:prstGeom>
          <a:solidFill>
            <a:schemeClr val="accent6"/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uk-U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інформатики, математики та економіки </a:t>
            </a:r>
          </a:p>
        </p:txBody>
      </p:sp>
      <p:pic>
        <p:nvPicPr>
          <p:cNvPr id="48" name="object 11">
            <a:extLst>
              <a:ext uri="{FF2B5EF4-FFF2-40B4-BE49-F238E27FC236}">
                <a16:creationId xmlns:a16="http://schemas.microsoft.com/office/drawing/2014/main" id="{76E69D51-C4A9-4441-B4BF-13371C2B7C1A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657096" y="6396028"/>
            <a:ext cx="2450465" cy="1066799"/>
          </a:xfrm>
          <a:prstGeom prst="rect">
            <a:avLst/>
          </a:prstGeom>
        </p:spPr>
      </p:pic>
      <p:sp>
        <p:nvSpPr>
          <p:cNvPr id="50" name="object 17">
            <a:extLst>
              <a:ext uri="{FF2B5EF4-FFF2-40B4-BE49-F238E27FC236}">
                <a16:creationId xmlns:a16="http://schemas.microsoft.com/office/drawing/2014/main" id="{BBAB8358-CBA1-4332-B774-51D688D67F83}"/>
              </a:ext>
            </a:extLst>
          </p:cNvPr>
          <p:cNvSpPr txBox="1"/>
          <p:nvPr/>
        </p:nvSpPr>
        <p:spPr>
          <a:xfrm>
            <a:off x="13071204" y="6767885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en-US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2" name="Рисунок 51">
            <a:extLst>
              <a:ext uri="{FF2B5EF4-FFF2-40B4-BE49-F238E27FC236}">
                <a16:creationId xmlns:a16="http://schemas.microsoft.com/office/drawing/2014/main" id="{16013792-9EF4-45E4-8769-57E5F4C6E5E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4542" y="605404"/>
            <a:ext cx="1963513" cy="1853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 animBg="1"/>
      <p:bldP spid="17" grpId="0"/>
      <p:bldP spid="31" grpId="0" animBg="1"/>
      <p:bldP spid="34" grpId="0"/>
      <p:bldP spid="39" grpId="0" animBg="1"/>
      <p:bldP spid="41" grpId="0"/>
      <p:bldP spid="42" grpId="0"/>
      <p:bldP spid="44" grpId="0" animBg="1"/>
      <p:bldP spid="47" grpId="0" animBg="1"/>
      <p:bldP spid="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11239" y="861216"/>
            <a:ext cx="11681884" cy="1433626"/>
          </a:xfrm>
          <a:prstGeom prst="rect">
            <a:avLst/>
          </a:prstGeom>
        </p:spPr>
        <p:txBody>
          <a:bodyPr vert="horz" wrap="square" lIns="0" tIns="7864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uk-UA" sz="4400" b="1" dirty="0"/>
              <a:t>Підсумки</a:t>
            </a:r>
            <a:r>
              <a:rPr lang="uk-UA" sz="4400" b="1" spc="-100" dirty="0"/>
              <a:t> </a:t>
            </a:r>
            <a:r>
              <a:rPr lang="uk-UA" sz="4400" b="1" dirty="0"/>
              <a:t>роботи</a:t>
            </a:r>
            <a:r>
              <a:rPr lang="uk-UA" sz="4400" b="1" spc="-80" dirty="0"/>
              <a:t> науково-м</a:t>
            </a:r>
            <a:r>
              <a:rPr lang="uk-UA" sz="4400" b="1" dirty="0"/>
              <a:t>етодичної</a:t>
            </a:r>
            <a:r>
              <a:rPr lang="uk-UA" sz="4400" b="1" spc="-90" dirty="0"/>
              <a:t> </a:t>
            </a:r>
            <a:r>
              <a:rPr lang="uk-UA" sz="4400" b="1" dirty="0"/>
              <a:t>ради</a:t>
            </a:r>
            <a:r>
              <a:rPr lang="uk-UA" sz="4400" b="1" spc="-70" dirty="0"/>
              <a:t> </a:t>
            </a:r>
            <a:r>
              <a:rPr lang="uk-UA" sz="4400" b="1" dirty="0"/>
              <a:t>за 2024/2025</a:t>
            </a:r>
            <a:r>
              <a:rPr lang="uk-UA" sz="4400" b="1" spc="-85" dirty="0"/>
              <a:t> </a:t>
            </a:r>
            <a:r>
              <a:rPr lang="uk-UA" sz="4400" b="1" spc="-20" dirty="0"/>
              <a:t>н. р.</a:t>
            </a:r>
            <a:endParaRPr sz="4400" dirty="0"/>
          </a:p>
        </p:txBody>
      </p:sp>
      <p:grpSp>
        <p:nvGrpSpPr>
          <p:cNvPr id="8" name="object 8"/>
          <p:cNvGrpSpPr/>
          <p:nvPr/>
        </p:nvGrpSpPr>
        <p:grpSpPr>
          <a:xfrm>
            <a:off x="279400" y="4038600"/>
            <a:ext cx="1712688" cy="2372703"/>
            <a:chOff x="5411978" y="3799497"/>
            <a:chExt cx="1974214" cy="2463165"/>
          </a:xfrm>
        </p:grpSpPr>
        <p:sp>
          <p:nvSpPr>
            <p:cNvPr id="9" name="object 9"/>
            <p:cNvSpPr/>
            <p:nvPr/>
          </p:nvSpPr>
          <p:spPr>
            <a:xfrm>
              <a:off x="5424678" y="3812197"/>
              <a:ext cx="1948814" cy="2437765"/>
            </a:xfrm>
            <a:custGeom>
              <a:avLst/>
              <a:gdLst/>
              <a:ahLst/>
              <a:cxnLst/>
              <a:rect l="l" t="t" r="r" b="b"/>
              <a:pathLst>
                <a:path w="1948815" h="2437765">
                  <a:moveTo>
                    <a:pt x="60896" y="609422"/>
                  </a:moveTo>
                  <a:lnTo>
                    <a:pt x="0" y="609422"/>
                  </a:lnTo>
                  <a:lnTo>
                    <a:pt x="0" y="1828279"/>
                  </a:lnTo>
                  <a:lnTo>
                    <a:pt x="60896" y="1828279"/>
                  </a:lnTo>
                  <a:lnTo>
                    <a:pt x="60896" y="609422"/>
                  </a:lnTo>
                  <a:close/>
                </a:path>
                <a:path w="1948815" h="2437765">
                  <a:moveTo>
                    <a:pt x="243560" y="609422"/>
                  </a:moveTo>
                  <a:lnTo>
                    <a:pt x="121780" y="609422"/>
                  </a:lnTo>
                  <a:lnTo>
                    <a:pt x="121780" y="1828279"/>
                  </a:lnTo>
                  <a:lnTo>
                    <a:pt x="243560" y="1828279"/>
                  </a:lnTo>
                  <a:lnTo>
                    <a:pt x="243560" y="609422"/>
                  </a:lnTo>
                  <a:close/>
                </a:path>
                <a:path w="1948815" h="2437765">
                  <a:moveTo>
                    <a:pt x="974267" y="0"/>
                  </a:moveTo>
                  <a:lnTo>
                    <a:pt x="974267" y="609422"/>
                  </a:lnTo>
                  <a:lnTo>
                    <a:pt x="304457" y="609422"/>
                  </a:lnTo>
                  <a:lnTo>
                    <a:pt x="304457" y="1828279"/>
                  </a:lnTo>
                  <a:lnTo>
                    <a:pt x="974267" y="1828279"/>
                  </a:lnTo>
                  <a:lnTo>
                    <a:pt x="974267" y="2437714"/>
                  </a:lnTo>
                  <a:lnTo>
                    <a:pt x="1948522" y="1218857"/>
                  </a:lnTo>
                  <a:lnTo>
                    <a:pt x="974267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424678" y="3812197"/>
              <a:ext cx="1948814" cy="2437765"/>
            </a:xfrm>
            <a:custGeom>
              <a:avLst/>
              <a:gdLst/>
              <a:ahLst/>
              <a:cxnLst/>
              <a:rect l="l" t="t" r="r" b="b"/>
              <a:pathLst>
                <a:path w="1948815" h="2437765">
                  <a:moveTo>
                    <a:pt x="0" y="609422"/>
                  </a:moveTo>
                  <a:lnTo>
                    <a:pt x="60896" y="609422"/>
                  </a:lnTo>
                  <a:lnTo>
                    <a:pt x="60896" y="1828279"/>
                  </a:lnTo>
                  <a:lnTo>
                    <a:pt x="0" y="1828279"/>
                  </a:lnTo>
                  <a:lnTo>
                    <a:pt x="0" y="609422"/>
                  </a:lnTo>
                  <a:close/>
                </a:path>
                <a:path w="1948815" h="2437765">
                  <a:moveTo>
                    <a:pt x="121780" y="609422"/>
                  </a:moveTo>
                  <a:lnTo>
                    <a:pt x="243560" y="609422"/>
                  </a:lnTo>
                  <a:lnTo>
                    <a:pt x="243560" y="1828279"/>
                  </a:lnTo>
                  <a:lnTo>
                    <a:pt x="121780" y="1828279"/>
                  </a:lnTo>
                  <a:lnTo>
                    <a:pt x="121780" y="609422"/>
                  </a:lnTo>
                  <a:close/>
                </a:path>
                <a:path w="1948815" h="2437765">
                  <a:moveTo>
                    <a:pt x="304457" y="609422"/>
                  </a:moveTo>
                  <a:lnTo>
                    <a:pt x="974267" y="609422"/>
                  </a:lnTo>
                  <a:lnTo>
                    <a:pt x="974267" y="0"/>
                  </a:lnTo>
                  <a:lnTo>
                    <a:pt x="1948522" y="1218857"/>
                  </a:lnTo>
                  <a:lnTo>
                    <a:pt x="974267" y="2437714"/>
                  </a:lnTo>
                  <a:lnTo>
                    <a:pt x="974267" y="1828279"/>
                  </a:lnTo>
                  <a:lnTo>
                    <a:pt x="304457" y="1828279"/>
                  </a:lnTo>
                  <a:lnTo>
                    <a:pt x="304457" y="609422"/>
                  </a:lnTo>
                  <a:close/>
                </a:path>
              </a:pathLst>
            </a:custGeom>
            <a:ln w="25400">
              <a:solidFill>
                <a:srgbClr val="385D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41D92267-5C36-4281-83C4-D3541C6FF2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804" y="619295"/>
            <a:ext cx="1963513" cy="1853667"/>
          </a:xfrm>
          <a:prstGeom prst="rect">
            <a:avLst/>
          </a:prstGeom>
        </p:spPr>
      </p:pic>
      <p:graphicFrame>
        <p:nvGraphicFramePr>
          <p:cNvPr id="11" name="Діаграма 10">
            <a:extLst>
              <a:ext uri="{FF2B5EF4-FFF2-40B4-BE49-F238E27FC236}">
                <a16:creationId xmlns:a16="http://schemas.microsoft.com/office/drawing/2014/main" id="{272EAEC8-F717-460D-BEC2-EDDC324EFFF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1533186"/>
              </p:ext>
            </p:extLst>
          </p:nvPr>
        </p:nvGraphicFramePr>
        <p:xfrm>
          <a:off x="2336800" y="3048001"/>
          <a:ext cx="12954000" cy="5476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25889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7600" y="654802"/>
            <a:ext cx="14312362" cy="1310515"/>
          </a:xfrm>
          <a:prstGeom prst="rect">
            <a:avLst/>
          </a:prstGeom>
        </p:spPr>
        <p:txBody>
          <a:bodyPr vert="horz" wrap="square" lIns="0" tIns="78641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uk-UA" sz="4000" b="1" dirty="0"/>
              <a:t>Підсумки</a:t>
            </a:r>
            <a:r>
              <a:rPr lang="uk-UA" sz="4000" b="1" spc="-100" dirty="0"/>
              <a:t> </a:t>
            </a:r>
            <a:r>
              <a:rPr lang="uk-UA" sz="4000" b="1" dirty="0"/>
              <a:t>роботи</a:t>
            </a:r>
            <a:r>
              <a:rPr lang="uk-UA" sz="4000" b="1" spc="-80" dirty="0"/>
              <a:t> науково-м</a:t>
            </a:r>
            <a:r>
              <a:rPr lang="uk-UA" sz="4000" b="1" dirty="0"/>
              <a:t>етодичної</a:t>
            </a:r>
            <a:r>
              <a:rPr lang="uk-UA" sz="4000" b="1" spc="-90" dirty="0"/>
              <a:t> </a:t>
            </a:r>
            <a:r>
              <a:rPr lang="uk-UA" sz="4000" b="1" dirty="0"/>
              <a:t>ради</a:t>
            </a:r>
            <a:r>
              <a:rPr lang="uk-UA" sz="4000" b="1" spc="-70" dirty="0"/>
              <a:t> </a:t>
            </a:r>
            <a:br>
              <a:rPr lang="uk-UA" sz="4000" b="1" spc="-70" dirty="0"/>
            </a:br>
            <a:r>
              <a:rPr lang="uk-UA" sz="4000" b="1" dirty="0"/>
              <a:t>за 2024/2025</a:t>
            </a:r>
            <a:r>
              <a:rPr lang="uk-UA" sz="4000" b="1" spc="-85" dirty="0"/>
              <a:t> </a:t>
            </a:r>
            <a:r>
              <a:rPr lang="uk-UA" sz="4000" b="1" spc="-20" dirty="0"/>
              <a:t>н. р.</a:t>
            </a:r>
            <a:endParaRPr lang="uk-UA" sz="4000" b="1" dirty="0"/>
          </a:p>
        </p:txBody>
      </p:sp>
      <p:grpSp>
        <p:nvGrpSpPr>
          <p:cNvPr id="3" name="object 3"/>
          <p:cNvGrpSpPr/>
          <p:nvPr/>
        </p:nvGrpSpPr>
        <p:grpSpPr>
          <a:xfrm>
            <a:off x="291615" y="3187278"/>
            <a:ext cx="5083788" cy="5495925"/>
            <a:chOff x="231648" y="2510028"/>
            <a:chExt cx="4686300" cy="5495925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1648" y="2510028"/>
              <a:ext cx="4613147" cy="5495543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96789" y="3107448"/>
              <a:ext cx="121157" cy="443787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9133" y="2534666"/>
              <a:ext cx="4517910" cy="5400598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610873" y="3595301"/>
            <a:ext cx="4518025" cy="3961341"/>
          </a:xfrm>
          <a:prstGeom prst="rect">
            <a:avLst/>
          </a:prstGeom>
          <a:ln w="9525">
            <a:solidFill>
              <a:srgbClr val="4A7EBB"/>
            </a:solidFill>
          </a:ln>
        </p:spPr>
        <p:txBody>
          <a:bodyPr vert="horz" wrap="square" lIns="0" tIns="1739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70"/>
              </a:spcBef>
            </a:pPr>
            <a:endParaRPr sz="3600" dirty="0">
              <a:latin typeface="Times New Roman"/>
              <a:cs typeface="Times New Roman"/>
            </a:endParaRPr>
          </a:p>
          <a:p>
            <a:pPr algn="ctr">
              <a:defRPr sz="1400" b="1" i="0" u="none" strike="noStrike" kern="1200" cap="none" spc="2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uk-UA" sz="3000" dirty="0">
                <a:solidFill>
                  <a:schemeClr val="bg1"/>
                </a:solidFill>
              </a:rPr>
              <a:t>Загальноуніверситетські семінари для викладачів та круглі столи з гарантами ОП, стейкхолдерами, здобувачами </a:t>
            </a:r>
          </a:p>
          <a:p>
            <a:pPr algn="ctr">
              <a:defRPr sz="1400" b="1" i="0" u="none" strike="noStrike" kern="1200" cap="none" spc="2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uk-UA" sz="3000" dirty="0">
                <a:solidFill>
                  <a:schemeClr val="bg1"/>
                </a:solidFill>
              </a:rPr>
              <a:t>за 2024-2025 н. р. 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5650820" y="2882221"/>
            <a:ext cx="9942563" cy="2792895"/>
            <a:chOff x="6220967" y="2242399"/>
            <a:chExt cx="9942563" cy="2792895"/>
          </a:xfrm>
        </p:grpSpPr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220967" y="4873751"/>
              <a:ext cx="9942563" cy="16154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3030249" y="2242399"/>
              <a:ext cx="2450465" cy="1066799"/>
            </a:xfrm>
            <a:prstGeom prst="rect">
              <a:avLst/>
            </a:prstGeom>
          </p:spPr>
        </p:pic>
      </p:grpSp>
      <p:pic>
        <p:nvPicPr>
          <p:cNvPr id="13" name="object 1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50820" y="2840899"/>
            <a:ext cx="6566916" cy="1452617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5960401" y="3149700"/>
            <a:ext cx="5677069" cy="7514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суспільно-гуманітарних </a:t>
            </a:r>
          </a:p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наук та права </a:t>
            </a:r>
            <a:endParaRPr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906411" y="3205015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239107" y="7134056"/>
            <a:ext cx="576770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20750" marR="5080" indent="-908685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Дисципліни,</a:t>
            </a:r>
            <a:r>
              <a:rPr sz="2800" b="1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спрямовані</a:t>
            </a:r>
            <a:r>
              <a:rPr sz="2800" b="1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на</a:t>
            </a:r>
            <a:r>
              <a:rPr sz="2800" b="1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розвиток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особистісного</a:t>
            </a:r>
            <a:r>
              <a:rPr sz="2800" b="1" spc="-1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потенціалу</a:t>
            </a:r>
            <a:endParaRPr sz="2800" dirty="0">
              <a:latin typeface="Calibri"/>
              <a:cs typeface="Calibri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1987073" y="3220040"/>
            <a:ext cx="982980" cy="728980"/>
            <a:chOff x="13317461" y="6382765"/>
            <a:chExt cx="982980" cy="728980"/>
          </a:xfrm>
        </p:grpSpPr>
        <p:sp>
          <p:nvSpPr>
            <p:cNvPr id="28" name="object 28"/>
            <p:cNvSpPr/>
            <p:nvPr/>
          </p:nvSpPr>
          <p:spPr>
            <a:xfrm>
              <a:off x="13336511" y="6401815"/>
              <a:ext cx="944880" cy="690880"/>
            </a:xfrm>
            <a:custGeom>
              <a:avLst/>
              <a:gdLst/>
              <a:ahLst/>
              <a:cxnLst/>
              <a:rect l="l" t="t" r="r" b="b"/>
              <a:pathLst>
                <a:path w="944880" h="690879">
                  <a:moveTo>
                    <a:pt x="708291" y="0"/>
                  </a:moveTo>
                  <a:lnTo>
                    <a:pt x="236093" y="0"/>
                  </a:lnTo>
                  <a:lnTo>
                    <a:pt x="236093" y="21577"/>
                  </a:lnTo>
                  <a:lnTo>
                    <a:pt x="708291" y="21577"/>
                  </a:lnTo>
                  <a:lnTo>
                    <a:pt x="708291" y="0"/>
                  </a:lnTo>
                  <a:close/>
                </a:path>
                <a:path w="944880" h="690879">
                  <a:moveTo>
                    <a:pt x="708291" y="43154"/>
                  </a:moveTo>
                  <a:lnTo>
                    <a:pt x="236093" y="43154"/>
                  </a:lnTo>
                  <a:lnTo>
                    <a:pt x="236093" y="86309"/>
                  </a:lnTo>
                  <a:lnTo>
                    <a:pt x="708291" y="86309"/>
                  </a:lnTo>
                  <a:lnTo>
                    <a:pt x="708291" y="43154"/>
                  </a:lnTo>
                  <a:close/>
                </a:path>
                <a:path w="944880" h="690879">
                  <a:moveTo>
                    <a:pt x="944384" y="345236"/>
                  </a:moveTo>
                  <a:lnTo>
                    <a:pt x="0" y="345236"/>
                  </a:lnTo>
                  <a:lnTo>
                    <a:pt x="472198" y="690460"/>
                  </a:lnTo>
                  <a:lnTo>
                    <a:pt x="944384" y="345236"/>
                  </a:lnTo>
                  <a:close/>
                </a:path>
                <a:path w="944880" h="690879">
                  <a:moveTo>
                    <a:pt x="708291" y="107886"/>
                  </a:moveTo>
                  <a:lnTo>
                    <a:pt x="236093" y="107886"/>
                  </a:lnTo>
                  <a:lnTo>
                    <a:pt x="236093" y="345236"/>
                  </a:lnTo>
                  <a:lnTo>
                    <a:pt x="708291" y="345236"/>
                  </a:lnTo>
                  <a:lnTo>
                    <a:pt x="708291" y="10788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3336511" y="6401815"/>
              <a:ext cx="944880" cy="690880"/>
            </a:xfrm>
            <a:custGeom>
              <a:avLst/>
              <a:gdLst/>
              <a:ahLst/>
              <a:cxnLst/>
              <a:rect l="l" t="t" r="r" b="b"/>
              <a:pathLst>
                <a:path w="944880" h="690879">
                  <a:moveTo>
                    <a:pt x="708291" y="21577"/>
                  </a:moveTo>
                  <a:lnTo>
                    <a:pt x="236093" y="21577"/>
                  </a:lnTo>
                  <a:lnTo>
                    <a:pt x="236093" y="0"/>
                  </a:lnTo>
                  <a:lnTo>
                    <a:pt x="708291" y="0"/>
                  </a:lnTo>
                  <a:lnTo>
                    <a:pt x="708291" y="21577"/>
                  </a:lnTo>
                  <a:close/>
                </a:path>
                <a:path w="944880" h="690879">
                  <a:moveTo>
                    <a:pt x="708291" y="86309"/>
                  </a:moveTo>
                  <a:lnTo>
                    <a:pt x="236093" y="86309"/>
                  </a:lnTo>
                  <a:lnTo>
                    <a:pt x="236093" y="43154"/>
                  </a:lnTo>
                  <a:lnTo>
                    <a:pt x="708291" y="43154"/>
                  </a:lnTo>
                  <a:lnTo>
                    <a:pt x="708291" y="86309"/>
                  </a:lnTo>
                  <a:close/>
                </a:path>
                <a:path w="944880" h="690879">
                  <a:moveTo>
                    <a:pt x="708291" y="107886"/>
                  </a:moveTo>
                  <a:lnTo>
                    <a:pt x="708291" y="345236"/>
                  </a:lnTo>
                  <a:lnTo>
                    <a:pt x="944384" y="345236"/>
                  </a:lnTo>
                  <a:lnTo>
                    <a:pt x="472198" y="690460"/>
                  </a:lnTo>
                  <a:lnTo>
                    <a:pt x="0" y="345236"/>
                  </a:lnTo>
                  <a:lnTo>
                    <a:pt x="236093" y="345236"/>
                  </a:lnTo>
                  <a:lnTo>
                    <a:pt x="236093" y="107886"/>
                  </a:lnTo>
                  <a:lnTo>
                    <a:pt x="708291" y="107886"/>
                  </a:lnTo>
                  <a:close/>
                </a:path>
              </a:pathLst>
            </a:custGeom>
            <a:ln w="38100">
              <a:solidFill>
                <a:srgbClr val="9BBB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0" name="object 13">
            <a:extLst>
              <a:ext uri="{FF2B5EF4-FFF2-40B4-BE49-F238E27FC236}">
                <a16:creationId xmlns:a16="http://schemas.microsoft.com/office/drawing/2014/main" id="{4B45EEBE-66B7-4CEC-8E43-99BD5A450D9E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39374" y="4144665"/>
            <a:ext cx="6705855" cy="1148879"/>
          </a:xfrm>
          <a:prstGeom prst="rect">
            <a:avLst/>
          </a:prstGeom>
        </p:spPr>
      </p:pic>
      <p:sp>
        <p:nvSpPr>
          <p:cNvPr id="31" name="object 14">
            <a:extLst>
              <a:ext uri="{FF2B5EF4-FFF2-40B4-BE49-F238E27FC236}">
                <a16:creationId xmlns:a16="http://schemas.microsoft.com/office/drawing/2014/main" id="{A035E231-39AA-4A30-81DD-357F2E591467}"/>
              </a:ext>
            </a:extLst>
          </p:cNvPr>
          <p:cNvSpPr txBox="1"/>
          <p:nvPr/>
        </p:nvSpPr>
        <p:spPr>
          <a:xfrm>
            <a:off x="5764990" y="4309021"/>
            <a:ext cx="5677069" cy="7514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природничих </a:t>
            </a:r>
          </a:p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наук</a:t>
            </a:r>
            <a:endParaRPr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" name="object 11">
            <a:extLst>
              <a:ext uri="{FF2B5EF4-FFF2-40B4-BE49-F238E27FC236}">
                <a16:creationId xmlns:a16="http://schemas.microsoft.com/office/drawing/2014/main" id="{7E5D1A68-40E1-4729-AE66-0CE6FFAFFAA9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516822" y="4046707"/>
            <a:ext cx="2450465" cy="1066799"/>
          </a:xfrm>
          <a:prstGeom prst="rect">
            <a:avLst/>
          </a:prstGeom>
        </p:spPr>
      </p:pic>
      <p:sp>
        <p:nvSpPr>
          <p:cNvPr id="34" name="object 17">
            <a:extLst>
              <a:ext uri="{FF2B5EF4-FFF2-40B4-BE49-F238E27FC236}">
                <a16:creationId xmlns:a16="http://schemas.microsoft.com/office/drawing/2014/main" id="{4275EA55-D683-4920-92F6-2C648D2DA51C}"/>
              </a:ext>
            </a:extLst>
          </p:cNvPr>
          <p:cNvSpPr txBox="1"/>
          <p:nvPr/>
        </p:nvSpPr>
        <p:spPr>
          <a:xfrm>
            <a:off x="12906412" y="4412087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en-US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5" name="object 13">
            <a:extLst>
              <a:ext uri="{FF2B5EF4-FFF2-40B4-BE49-F238E27FC236}">
                <a16:creationId xmlns:a16="http://schemas.microsoft.com/office/drawing/2014/main" id="{B4F39F08-154B-413E-B6AD-ABCB28B7440C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50820" y="6382769"/>
            <a:ext cx="6566916" cy="1222052"/>
          </a:xfrm>
          <a:prstGeom prst="rect">
            <a:avLst/>
          </a:prstGeom>
        </p:spPr>
      </p:pic>
      <p:pic>
        <p:nvPicPr>
          <p:cNvPr id="36" name="object 13">
            <a:extLst>
              <a:ext uri="{FF2B5EF4-FFF2-40B4-BE49-F238E27FC236}">
                <a16:creationId xmlns:a16="http://schemas.microsoft.com/office/drawing/2014/main" id="{8D2D0740-1E27-4698-B5BB-3B4A10F781BF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50820" y="5185991"/>
            <a:ext cx="6566916" cy="1238710"/>
          </a:xfrm>
          <a:prstGeom prst="rect">
            <a:avLst/>
          </a:prstGeom>
        </p:spPr>
      </p:pic>
      <p:pic>
        <p:nvPicPr>
          <p:cNvPr id="37" name="object 11">
            <a:extLst>
              <a:ext uri="{FF2B5EF4-FFF2-40B4-BE49-F238E27FC236}">
                <a16:creationId xmlns:a16="http://schemas.microsoft.com/office/drawing/2014/main" id="{47463226-1EAE-40FC-9423-C0EA9CC4554A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609200" y="5253778"/>
            <a:ext cx="2450465" cy="1066799"/>
          </a:xfrm>
          <a:prstGeom prst="rect">
            <a:avLst/>
          </a:prstGeom>
        </p:spPr>
      </p:pic>
      <p:pic>
        <p:nvPicPr>
          <p:cNvPr id="38" name="object 11">
            <a:extLst>
              <a:ext uri="{FF2B5EF4-FFF2-40B4-BE49-F238E27FC236}">
                <a16:creationId xmlns:a16="http://schemas.microsoft.com/office/drawing/2014/main" id="{0A402355-AC47-4942-B7D8-591F5C1A98B7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727459" y="7667455"/>
            <a:ext cx="2450465" cy="1066799"/>
          </a:xfrm>
          <a:prstGeom prst="rect">
            <a:avLst/>
          </a:prstGeom>
        </p:spPr>
      </p:pic>
      <p:sp>
        <p:nvSpPr>
          <p:cNvPr id="39" name="object 14">
            <a:extLst>
              <a:ext uri="{FF2B5EF4-FFF2-40B4-BE49-F238E27FC236}">
                <a16:creationId xmlns:a16="http://schemas.microsoft.com/office/drawing/2014/main" id="{1EE1DA3D-5552-4165-86AF-5A387CF60031}"/>
              </a:ext>
            </a:extLst>
          </p:cNvPr>
          <p:cNvSpPr txBox="1"/>
          <p:nvPr/>
        </p:nvSpPr>
        <p:spPr>
          <a:xfrm>
            <a:off x="5960400" y="6590690"/>
            <a:ext cx="5677069" cy="7514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uk-U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соціально-педагогічної та мистецької освіти </a:t>
            </a:r>
          </a:p>
        </p:txBody>
      </p:sp>
      <p:sp>
        <p:nvSpPr>
          <p:cNvPr id="41" name="object 17">
            <a:extLst>
              <a:ext uri="{FF2B5EF4-FFF2-40B4-BE49-F238E27FC236}">
                <a16:creationId xmlns:a16="http://schemas.microsoft.com/office/drawing/2014/main" id="{2FA26382-D865-4599-9CAD-D17B8516B374}"/>
              </a:ext>
            </a:extLst>
          </p:cNvPr>
          <p:cNvSpPr txBox="1"/>
          <p:nvPr/>
        </p:nvSpPr>
        <p:spPr>
          <a:xfrm>
            <a:off x="13071203" y="5575972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en-US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object 17">
            <a:extLst>
              <a:ext uri="{FF2B5EF4-FFF2-40B4-BE49-F238E27FC236}">
                <a16:creationId xmlns:a16="http://schemas.microsoft.com/office/drawing/2014/main" id="{A458AC88-A359-4D7D-BC73-5A17EE5325CC}"/>
              </a:ext>
            </a:extLst>
          </p:cNvPr>
          <p:cNvSpPr txBox="1"/>
          <p:nvPr/>
        </p:nvSpPr>
        <p:spPr>
          <a:xfrm>
            <a:off x="13238195" y="8012896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en-US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object 14">
            <a:extLst>
              <a:ext uri="{FF2B5EF4-FFF2-40B4-BE49-F238E27FC236}">
                <a16:creationId xmlns:a16="http://schemas.microsoft.com/office/drawing/2014/main" id="{F241E97A-7A45-4AAD-B775-19672DAAB9FE}"/>
              </a:ext>
            </a:extLst>
          </p:cNvPr>
          <p:cNvSpPr txBox="1"/>
          <p:nvPr/>
        </p:nvSpPr>
        <p:spPr>
          <a:xfrm>
            <a:off x="5963430" y="5406123"/>
            <a:ext cx="5677069" cy="7514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uk-U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фізичної культури, спорту та психології </a:t>
            </a:r>
          </a:p>
        </p:txBody>
      </p:sp>
      <p:pic>
        <p:nvPicPr>
          <p:cNvPr id="46" name="object 13">
            <a:extLst>
              <a:ext uri="{FF2B5EF4-FFF2-40B4-BE49-F238E27FC236}">
                <a16:creationId xmlns:a16="http://schemas.microsoft.com/office/drawing/2014/main" id="{1AC38323-3CC5-4CCC-BCB7-060637347965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39374" y="7657349"/>
            <a:ext cx="6803655" cy="1104927"/>
          </a:xfrm>
          <a:prstGeom prst="rect">
            <a:avLst/>
          </a:prstGeom>
        </p:spPr>
      </p:pic>
      <p:sp>
        <p:nvSpPr>
          <p:cNvPr id="47" name="object 14">
            <a:extLst>
              <a:ext uri="{FF2B5EF4-FFF2-40B4-BE49-F238E27FC236}">
                <a16:creationId xmlns:a16="http://schemas.microsoft.com/office/drawing/2014/main" id="{463B6FAC-270B-4A3D-A6A9-00BFD813C434}"/>
              </a:ext>
            </a:extLst>
          </p:cNvPr>
          <p:cNvSpPr txBox="1"/>
          <p:nvPr/>
        </p:nvSpPr>
        <p:spPr>
          <a:xfrm>
            <a:off x="5888662" y="7816380"/>
            <a:ext cx="5829469" cy="7514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uk-U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інформатики, математики та економіки </a:t>
            </a:r>
          </a:p>
        </p:txBody>
      </p:sp>
      <p:pic>
        <p:nvPicPr>
          <p:cNvPr id="48" name="object 11">
            <a:extLst>
              <a:ext uri="{FF2B5EF4-FFF2-40B4-BE49-F238E27FC236}">
                <a16:creationId xmlns:a16="http://schemas.microsoft.com/office/drawing/2014/main" id="{76E69D51-C4A9-4441-B4BF-13371C2B7C1A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657096" y="6396028"/>
            <a:ext cx="2450465" cy="1066799"/>
          </a:xfrm>
          <a:prstGeom prst="rect">
            <a:avLst/>
          </a:prstGeom>
        </p:spPr>
      </p:pic>
      <p:sp>
        <p:nvSpPr>
          <p:cNvPr id="50" name="object 17">
            <a:extLst>
              <a:ext uri="{FF2B5EF4-FFF2-40B4-BE49-F238E27FC236}">
                <a16:creationId xmlns:a16="http://schemas.microsoft.com/office/drawing/2014/main" id="{BBAB8358-CBA1-4332-B774-51D688D67F83}"/>
              </a:ext>
            </a:extLst>
          </p:cNvPr>
          <p:cNvSpPr txBox="1"/>
          <p:nvPr/>
        </p:nvSpPr>
        <p:spPr>
          <a:xfrm>
            <a:off x="13071204" y="6767885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en-US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2" name="Рисунок 51">
            <a:extLst>
              <a:ext uri="{FF2B5EF4-FFF2-40B4-BE49-F238E27FC236}">
                <a16:creationId xmlns:a16="http://schemas.microsoft.com/office/drawing/2014/main" id="{16013792-9EF4-45E4-8769-57E5F4C6E5E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4542" y="605404"/>
            <a:ext cx="1963513" cy="1853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827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 animBg="1"/>
      <p:bldP spid="17" grpId="0"/>
      <p:bldP spid="31" grpId="0" animBg="1"/>
      <p:bldP spid="34" grpId="0"/>
      <p:bldP spid="39" grpId="0" animBg="1"/>
      <p:bldP spid="41" grpId="0"/>
      <p:bldP spid="42" grpId="0"/>
      <p:bldP spid="44" grpId="0" animBg="1"/>
      <p:bldP spid="47" grpId="0" animBg="1"/>
      <p:bldP spid="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11239" y="861216"/>
            <a:ext cx="11681884" cy="1433626"/>
          </a:xfrm>
          <a:prstGeom prst="rect">
            <a:avLst/>
          </a:prstGeom>
        </p:spPr>
        <p:txBody>
          <a:bodyPr vert="horz" wrap="square" lIns="0" tIns="7864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uk-UA" sz="4400" b="1" dirty="0"/>
              <a:t>Підсумки</a:t>
            </a:r>
            <a:r>
              <a:rPr lang="uk-UA" sz="4400" b="1" spc="-100" dirty="0"/>
              <a:t> </a:t>
            </a:r>
            <a:r>
              <a:rPr lang="uk-UA" sz="4400" b="1" dirty="0"/>
              <a:t>роботи</a:t>
            </a:r>
            <a:r>
              <a:rPr lang="uk-UA" sz="4400" b="1" spc="-80" dirty="0"/>
              <a:t> науково-м</a:t>
            </a:r>
            <a:r>
              <a:rPr lang="uk-UA" sz="4400" b="1" dirty="0"/>
              <a:t>етодичної</a:t>
            </a:r>
            <a:r>
              <a:rPr lang="uk-UA" sz="4400" b="1" spc="-90" dirty="0"/>
              <a:t> </a:t>
            </a:r>
            <a:r>
              <a:rPr lang="uk-UA" sz="4400" b="1" dirty="0"/>
              <a:t>ради</a:t>
            </a:r>
            <a:r>
              <a:rPr lang="uk-UA" sz="4400" b="1" spc="-70" dirty="0"/>
              <a:t> </a:t>
            </a:r>
            <a:r>
              <a:rPr lang="uk-UA" sz="4400" b="1" dirty="0"/>
              <a:t>за 2024/2025</a:t>
            </a:r>
            <a:r>
              <a:rPr lang="uk-UA" sz="4400" b="1" spc="-85" dirty="0"/>
              <a:t> </a:t>
            </a:r>
            <a:r>
              <a:rPr lang="uk-UA" sz="4400" b="1" spc="-20" dirty="0"/>
              <a:t>н. р.</a:t>
            </a:r>
            <a:endParaRPr sz="4400" dirty="0"/>
          </a:p>
        </p:txBody>
      </p:sp>
      <p:grpSp>
        <p:nvGrpSpPr>
          <p:cNvPr id="8" name="object 8"/>
          <p:cNvGrpSpPr/>
          <p:nvPr/>
        </p:nvGrpSpPr>
        <p:grpSpPr>
          <a:xfrm>
            <a:off x="279400" y="4038600"/>
            <a:ext cx="1712688" cy="2372703"/>
            <a:chOff x="5411978" y="3799497"/>
            <a:chExt cx="1974214" cy="2463165"/>
          </a:xfrm>
        </p:grpSpPr>
        <p:sp>
          <p:nvSpPr>
            <p:cNvPr id="9" name="object 9"/>
            <p:cNvSpPr/>
            <p:nvPr/>
          </p:nvSpPr>
          <p:spPr>
            <a:xfrm>
              <a:off x="5424678" y="3812197"/>
              <a:ext cx="1948814" cy="2437765"/>
            </a:xfrm>
            <a:custGeom>
              <a:avLst/>
              <a:gdLst/>
              <a:ahLst/>
              <a:cxnLst/>
              <a:rect l="l" t="t" r="r" b="b"/>
              <a:pathLst>
                <a:path w="1948815" h="2437765">
                  <a:moveTo>
                    <a:pt x="60896" y="609422"/>
                  </a:moveTo>
                  <a:lnTo>
                    <a:pt x="0" y="609422"/>
                  </a:lnTo>
                  <a:lnTo>
                    <a:pt x="0" y="1828279"/>
                  </a:lnTo>
                  <a:lnTo>
                    <a:pt x="60896" y="1828279"/>
                  </a:lnTo>
                  <a:lnTo>
                    <a:pt x="60896" y="609422"/>
                  </a:lnTo>
                  <a:close/>
                </a:path>
                <a:path w="1948815" h="2437765">
                  <a:moveTo>
                    <a:pt x="243560" y="609422"/>
                  </a:moveTo>
                  <a:lnTo>
                    <a:pt x="121780" y="609422"/>
                  </a:lnTo>
                  <a:lnTo>
                    <a:pt x="121780" y="1828279"/>
                  </a:lnTo>
                  <a:lnTo>
                    <a:pt x="243560" y="1828279"/>
                  </a:lnTo>
                  <a:lnTo>
                    <a:pt x="243560" y="609422"/>
                  </a:lnTo>
                  <a:close/>
                </a:path>
                <a:path w="1948815" h="2437765">
                  <a:moveTo>
                    <a:pt x="974267" y="0"/>
                  </a:moveTo>
                  <a:lnTo>
                    <a:pt x="974267" y="609422"/>
                  </a:lnTo>
                  <a:lnTo>
                    <a:pt x="304457" y="609422"/>
                  </a:lnTo>
                  <a:lnTo>
                    <a:pt x="304457" y="1828279"/>
                  </a:lnTo>
                  <a:lnTo>
                    <a:pt x="974267" y="1828279"/>
                  </a:lnTo>
                  <a:lnTo>
                    <a:pt x="974267" y="2437714"/>
                  </a:lnTo>
                  <a:lnTo>
                    <a:pt x="1948522" y="1218857"/>
                  </a:lnTo>
                  <a:lnTo>
                    <a:pt x="974267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424678" y="3812197"/>
              <a:ext cx="1948814" cy="2437765"/>
            </a:xfrm>
            <a:custGeom>
              <a:avLst/>
              <a:gdLst/>
              <a:ahLst/>
              <a:cxnLst/>
              <a:rect l="l" t="t" r="r" b="b"/>
              <a:pathLst>
                <a:path w="1948815" h="2437765">
                  <a:moveTo>
                    <a:pt x="0" y="609422"/>
                  </a:moveTo>
                  <a:lnTo>
                    <a:pt x="60896" y="609422"/>
                  </a:lnTo>
                  <a:lnTo>
                    <a:pt x="60896" y="1828279"/>
                  </a:lnTo>
                  <a:lnTo>
                    <a:pt x="0" y="1828279"/>
                  </a:lnTo>
                  <a:lnTo>
                    <a:pt x="0" y="609422"/>
                  </a:lnTo>
                  <a:close/>
                </a:path>
                <a:path w="1948815" h="2437765">
                  <a:moveTo>
                    <a:pt x="121780" y="609422"/>
                  </a:moveTo>
                  <a:lnTo>
                    <a:pt x="243560" y="609422"/>
                  </a:lnTo>
                  <a:lnTo>
                    <a:pt x="243560" y="1828279"/>
                  </a:lnTo>
                  <a:lnTo>
                    <a:pt x="121780" y="1828279"/>
                  </a:lnTo>
                  <a:lnTo>
                    <a:pt x="121780" y="609422"/>
                  </a:lnTo>
                  <a:close/>
                </a:path>
                <a:path w="1948815" h="2437765">
                  <a:moveTo>
                    <a:pt x="304457" y="609422"/>
                  </a:moveTo>
                  <a:lnTo>
                    <a:pt x="974267" y="609422"/>
                  </a:lnTo>
                  <a:lnTo>
                    <a:pt x="974267" y="0"/>
                  </a:lnTo>
                  <a:lnTo>
                    <a:pt x="1948522" y="1218857"/>
                  </a:lnTo>
                  <a:lnTo>
                    <a:pt x="974267" y="2437714"/>
                  </a:lnTo>
                  <a:lnTo>
                    <a:pt x="974267" y="1828279"/>
                  </a:lnTo>
                  <a:lnTo>
                    <a:pt x="304457" y="1828279"/>
                  </a:lnTo>
                  <a:lnTo>
                    <a:pt x="304457" y="609422"/>
                  </a:lnTo>
                  <a:close/>
                </a:path>
              </a:pathLst>
            </a:custGeom>
            <a:ln w="25400">
              <a:solidFill>
                <a:srgbClr val="385D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41D92267-5C36-4281-83C4-D3541C6FF2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804" y="619295"/>
            <a:ext cx="1963513" cy="1853667"/>
          </a:xfrm>
          <a:prstGeom prst="rect">
            <a:avLst/>
          </a:prstGeom>
        </p:spPr>
      </p:pic>
      <p:graphicFrame>
        <p:nvGraphicFramePr>
          <p:cNvPr id="11" name="Діаграма 10">
            <a:extLst>
              <a:ext uri="{FF2B5EF4-FFF2-40B4-BE49-F238E27FC236}">
                <a16:creationId xmlns:a16="http://schemas.microsoft.com/office/drawing/2014/main" id="{B1303153-8E7F-4647-91DD-7EF49DC80D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8623776"/>
              </p:ext>
            </p:extLst>
          </p:nvPr>
        </p:nvGraphicFramePr>
        <p:xfrm>
          <a:off x="2008907" y="3048000"/>
          <a:ext cx="13281893" cy="54767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07784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7600" y="654802"/>
            <a:ext cx="14312362" cy="1310515"/>
          </a:xfrm>
          <a:prstGeom prst="rect">
            <a:avLst/>
          </a:prstGeom>
        </p:spPr>
        <p:txBody>
          <a:bodyPr vert="horz" wrap="square" lIns="0" tIns="78641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uk-UA" sz="4000" b="1" dirty="0"/>
              <a:t>Підсумки</a:t>
            </a:r>
            <a:r>
              <a:rPr lang="uk-UA" sz="4000" b="1" spc="-100" dirty="0"/>
              <a:t> </a:t>
            </a:r>
            <a:r>
              <a:rPr lang="uk-UA" sz="4000" b="1" dirty="0"/>
              <a:t>роботи</a:t>
            </a:r>
            <a:r>
              <a:rPr lang="uk-UA" sz="4000" b="1" spc="-80" dirty="0"/>
              <a:t> науково-м</a:t>
            </a:r>
            <a:r>
              <a:rPr lang="uk-UA" sz="4000" b="1" dirty="0"/>
              <a:t>етодичної</a:t>
            </a:r>
            <a:r>
              <a:rPr lang="uk-UA" sz="4000" b="1" spc="-90" dirty="0"/>
              <a:t> </a:t>
            </a:r>
            <a:r>
              <a:rPr lang="uk-UA" sz="4000" b="1" dirty="0"/>
              <a:t>ради</a:t>
            </a:r>
            <a:r>
              <a:rPr lang="uk-UA" sz="4000" b="1" spc="-70" dirty="0"/>
              <a:t> </a:t>
            </a:r>
            <a:br>
              <a:rPr lang="uk-UA" sz="4000" b="1" spc="-70" dirty="0"/>
            </a:br>
            <a:r>
              <a:rPr lang="uk-UA" sz="4000" b="1" dirty="0"/>
              <a:t>за 2024/2025</a:t>
            </a:r>
            <a:r>
              <a:rPr lang="uk-UA" sz="4000" b="1" spc="-85" dirty="0"/>
              <a:t> </a:t>
            </a:r>
            <a:r>
              <a:rPr lang="uk-UA" sz="4000" b="1" spc="-20" dirty="0"/>
              <a:t>н. р.</a:t>
            </a:r>
            <a:endParaRPr lang="uk-UA" sz="4000" b="1" dirty="0"/>
          </a:p>
        </p:txBody>
      </p:sp>
      <p:grpSp>
        <p:nvGrpSpPr>
          <p:cNvPr id="3" name="object 3"/>
          <p:cNvGrpSpPr/>
          <p:nvPr/>
        </p:nvGrpSpPr>
        <p:grpSpPr>
          <a:xfrm>
            <a:off x="291615" y="3187278"/>
            <a:ext cx="4686300" cy="5495925"/>
            <a:chOff x="231648" y="2510028"/>
            <a:chExt cx="4686300" cy="54959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1648" y="2510028"/>
              <a:ext cx="4613147" cy="5495543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96789" y="3107448"/>
              <a:ext cx="121157" cy="443787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9133" y="2534666"/>
              <a:ext cx="4517910" cy="5400598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294115" y="3584530"/>
            <a:ext cx="4518025" cy="2391680"/>
          </a:xfrm>
          <a:prstGeom prst="rect">
            <a:avLst/>
          </a:prstGeom>
          <a:ln w="9525">
            <a:solidFill>
              <a:srgbClr val="4A7EBB"/>
            </a:solidFill>
          </a:ln>
        </p:spPr>
        <p:txBody>
          <a:bodyPr vert="horz" wrap="square" lIns="0" tIns="1739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70"/>
              </a:spcBef>
            </a:pPr>
            <a:endParaRPr sz="3600" dirty="0">
              <a:latin typeface="Times New Roman"/>
              <a:cs typeface="Times New Roman"/>
            </a:endParaRPr>
          </a:p>
          <a:p>
            <a:pPr algn="ctr">
              <a:defRPr sz="1600" b="1" i="0" u="none" strike="noStrike" kern="1200" cap="none" spc="5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uk-UA" sz="3600" dirty="0">
                <a:solidFill>
                  <a:schemeClr val="bg1"/>
                </a:solidFill>
              </a:rPr>
              <a:t>Гостьові лекції </a:t>
            </a:r>
          </a:p>
          <a:p>
            <a:pPr algn="ctr">
              <a:defRPr sz="1600" b="1" i="0" u="none" strike="noStrike" kern="1200" cap="none" spc="5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uk-UA" sz="3600" dirty="0">
                <a:solidFill>
                  <a:schemeClr val="bg1"/>
                </a:solidFill>
              </a:rPr>
              <a:t>за 2024-2025 навчальний рік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5650820" y="2882221"/>
            <a:ext cx="9942563" cy="2792895"/>
            <a:chOff x="6220967" y="2242399"/>
            <a:chExt cx="9942563" cy="2792895"/>
          </a:xfrm>
        </p:grpSpPr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20967" y="4873751"/>
              <a:ext cx="9942563" cy="16154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030249" y="2242399"/>
              <a:ext cx="2450465" cy="1066799"/>
            </a:xfrm>
            <a:prstGeom prst="rect">
              <a:avLst/>
            </a:prstGeom>
          </p:spPr>
        </p:pic>
      </p:grpSp>
      <p:pic>
        <p:nvPicPr>
          <p:cNvPr id="13" name="object 1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50820" y="2840899"/>
            <a:ext cx="6566916" cy="1452617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5960401" y="3149700"/>
            <a:ext cx="5677069" cy="751488"/>
          </a:xfrm>
          <a:prstGeom prst="rect">
            <a:avLst/>
          </a:prstGeom>
          <a:solidFill>
            <a:srgbClr val="FF3399"/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суспільно-гуманітарних </a:t>
            </a:r>
          </a:p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наук та права </a:t>
            </a:r>
            <a:endParaRPr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906411" y="3205015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en-US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239107" y="7134056"/>
            <a:ext cx="576770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20750" marR="5080" indent="-908685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Дисципліни,</a:t>
            </a:r>
            <a:r>
              <a:rPr sz="2800" b="1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спрямовані</a:t>
            </a:r>
            <a:r>
              <a:rPr sz="2800" b="1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на</a:t>
            </a:r>
            <a:r>
              <a:rPr sz="2800" b="1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розвиток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особистісного</a:t>
            </a:r>
            <a:r>
              <a:rPr sz="2800" b="1" spc="-1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потенціалу</a:t>
            </a:r>
            <a:endParaRPr sz="2800" dirty="0">
              <a:latin typeface="Calibri"/>
              <a:cs typeface="Calibri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1987073" y="3220040"/>
            <a:ext cx="982980" cy="728980"/>
            <a:chOff x="13317461" y="6382765"/>
            <a:chExt cx="982980" cy="728980"/>
          </a:xfrm>
        </p:grpSpPr>
        <p:sp>
          <p:nvSpPr>
            <p:cNvPr id="28" name="object 28"/>
            <p:cNvSpPr/>
            <p:nvPr/>
          </p:nvSpPr>
          <p:spPr>
            <a:xfrm>
              <a:off x="13336511" y="6401815"/>
              <a:ext cx="944880" cy="690880"/>
            </a:xfrm>
            <a:custGeom>
              <a:avLst/>
              <a:gdLst/>
              <a:ahLst/>
              <a:cxnLst/>
              <a:rect l="l" t="t" r="r" b="b"/>
              <a:pathLst>
                <a:path w="944880" h="690879">
                  <a:moveTo>
                    <a:pt x="708291" y="0"/>
                  </a:moveTo>
                  <a:lnTo>
                    <a:pt x="236093" y="0"/>
                  </a:lnTo>
                  <a:lnTo>
                    <a:pt x="236093" y="21577"/>
                  </a:lnTo>
                  <a:lnTo>
                    <a:pt x="708291" y="21577"/>
                  </a:lnTo>
                  <a:lnTo>
                    <a:pt x="708291" y="0"/>
                  </a:lnTo>
                  <a:close/>
                </a:path>
                <a:path w="944880" h="690879">
                  <a:moveTo>
                    <a:pt x="708291" y="43154"/>
                  </a:moveTo>
                  <a:lnTo>
                    <a:pt x="236093" y="43154"/>
                  </a:lnTo>
                  <a:lnTo>
                    <a:pt x="236093" y="86309"/>
                  </a:lnTo>
                  <a:lnTo>
                    <a:pt x="708291" y="86309"/>
                  </a:lnTo>
                  <a:lnTo>
                    <a:pt x="708291" y="43154"/>
                  </a:lnTo>
                  <a:close/>
                </a:path>
                <a:path w="944880" h="690879">
                  <a:moveTo>
                    <a:pt x="944384" y="345236"/>
                  </a:moveTo>
                  <a:lnTo>
                    <a:pt x="0" y="345236"/>
                  </a:lnTo>
                  <a:lnTo>
                    <a:pt x="472198" y="690460"/>
                  </a:lnTo>
                  <a:lnTo>
                    <a:pt x="944384" y="345236"/>
                  </a:lnTo>
                  <a:close/>
                </a:path>
                <a:path w="944880" h="690879">
                  <a:moveTo>
                    <a:pt x="708291" y="107886"/>
                  </a:moveTo>
                  <a:lnTo>
                    <a:pt x="236093" y="107886"/>
                  </a:lnTo>
                  <a:lnTo>
                    <a:pt x="236093" y="345236"/>
                  </a:lnTo>
                  <a:lnTo>
                    <a:pt x="708291" y="345236"/>
                  </a:lnTo>
                  <a:lnTo>
                    <a:pt x="708291" y="10788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3336511" y="6401815"/>
              <a:ext cx="944880" cy="690880"/>
            </a:xfrm>
            <a:custGeom>
              <a:avLst/>
              <a:gdLst/>
              <a:ahLst/>
              <a:cxnLst/>
              <a:rect l="l" t="t" r="r" b="b"/>
              <a:pathLst>
                <a:path w="944880" h="690879">
                  <a:moveTo>
                    <a:pt x="708291" y="21577"/>
                  </a:moveTo>
                  <a:lnTo>
                    <a:pt x="236093" y="21577"/>
                  </a:lnTo>
                  <a:lnTo>
                    <a:pt x="236093" y="0"/>
                  </a:lnTo>
                  <a:lnTo>
                    <a:pt x="708291" y="0"/>
                  </a:lnTo>
                  <a:lnTo>
                    <a:pt x="708291" y="21577"/>
                  </a:lnTo>
                  <a:close/>
                </a:path>
                <a:path w="944880" h="690879">
                  <a:moveTo>
                    <a:pt x="708291" y="86309"/>
                  </a:moveTo>
                  <a:lnTo>
                    <a:pt x="236093" y="86309"/>
                  </a:lnTo>
                  <a:lnTo>
                    <a:pt x="236093" y="43154"/>
                  </a:lnTo>
                  <a:lnTo>
                    <a:pt x="708291" y="43154"/>
                  </a:lnTo>
                  <a:lnTo>
                    <a:pt x="708291" y="86309"/>
                  </a:lnTo>
                  <a:close/>
                </a:path>
                <a:path w="944880" h="690879">
                  <a:moveTo>
                    <a:pt x="708291" y="107886"/>
                  </a:moveTo>
                  <a:lnTo>
                    <a:pt x="708291" y="345236"/>
                  </a:lnTo>
                  <a:lnTo>
                    <a:pt x="944384" y="345236"/>
                  </a:lnTo>
                  <a:lnTo>
                    <a:pt x="472198" y="690460"/>
                  </a:lnTo>
                  <a:lnTo>
                    <a:pt x="0" y="345236"/>
                  </a:lnTo>
                  <a:lnTo>
                    <a:pt x="236093" y="345236"/>
                  </a:lnTo>
                  <a:lnTo>
                    <a:pt x="236093" y="107886"/>
                  </a:lnTo>
                  <a:lnTo>
                    <a:pt x="708291" y="107886"/>
                  </a:lnTo>
                  <a:close/>
                </a:path>
              </a:pathLst>
            </a:custGeom>
            <a:ln w="38100">
              <a:solidFill>
                <a:srgbClr val="9BBB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0" name="object 13">
            <a:extLst>
              <a:ext uri="{FF2B5EF4-FFF2-40B4-BE49-F238E27FC236}">
                <a16:creationId xmlns:a16="http://schemas.microsoft.com/office/drawing/2014/main" id="{4B45EEBE-66B7-4CEC-8E43-99BD5A450D9E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39374" y="4144665"/>
            <a:ext cx="6705855" cy="1148879"/>
          </a:xfrm>
          <a:prstGeom prst="rect">
            <a:avLst/>
          </a:prstGeom>
        </p:spPr>
      </p:pic>
      <p:sp>
        <p:nvSpPr>
          <p:cNvPr id="31" name="object 14">
            <a:extLst>
              <a:ext uri="{FF2B5EF4-FFF2-40B4-BE49-F238E27FC236}">
                <a16:creationId xmlns:a16="http://schemas.microsoft.com/office/drawing/2014/main" id="{A035E231-39AA-4A30-81DD-357F2E591467}"/>
              </a:ext>
            </a:extLst>
          </p:cNvPr>
          <p:cNvSpPr txBox="1"/>
          <p:nvPr/>
        </p:nvSpPr>
        <p:spPr>
          <a:xfrm>
            <a:off x="5724584" y="4348186"/>
            <a:ext cx="5677069" cy="751488"/>
          </a:xfrm>
          <a:prstGeom prst="rect">
            <a:avLst/>
          </a:prstGeom>
          <a:solidFill>
            <a:srgbClr val="FF3399"/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природничих </a:t>
            </a:r>
          </a:p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наук</a:t>
            </a:r>
            <a:endParaRPr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" name="object 11">
            <a:extLst>
              <a:ext uri="{FF2B5EF4-FFF2-40B4-BE49-F238E27FC236}">
                <a16:creationId xmlns:a16="http://schemas.microsoft.com/office/drawing/2014/main" id="{7E5D1A68-40E1-4729-AE66-0CE6FFAFFAA9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516822" y="4046707"/>
            <a:ext cx="2450465" cy="1066799"/>
          </a:xfrm>
          <a:prstGeom prst="rect">
            <a:avLst/>
          </a:prstGeom>
        </p:spPr>
      </p:pic>
      <p:sp>
        <p:nvSpPr>
          <p:cNvPr id="34" name="object 17">
            <a:extLst>
              <a:ext uri="{FF2B5EF4-FFF2-40B4-BE49-F238E27FC236}">
                <a16:creationId xmlns:a16="http://schemas.microsoft.com/office/drawing/2014/main" id="{4275EA55-D683-4920-92F6-2C648D2DA51C}"/>
              </a:ext>
            </a:extLst>
          </p:cNvPr>
          <p:cNvSpPr txBox="1"/>
          <p:nvPr/>
        </p:nvSpPr>
        <p:spPr>
          <a:xfrm>
            <a:off x="12906412" y="4412087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en-US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5" name="object 13">
            <a:extLst>
              <a:ext uri="{FF2B5EF4-FFF2-40B4-BE49-F238E27FC236}">
                <a16:creationId xmlns:a16="http://schemas.microsoft.com/office/drawing/2014/main" id="{B4F39F08-154B-413E-B6AD-ABCB28B7440C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50820" y="6382769"/>
            <a:ext cx="6566916" cy="1222052"/>
          </a:xfrm>
          <a:prstGeom prst="rect">
            <a:avLst/>
          </a:prstGeom>
        </p:spPr>
      </p:pic>
      <p:pic>
        <p:nvPicPr>
          <p:cNvPr id="36" name="object 13">
            <a:extLst>
              <a:ext uri="{FF2B5EF4-FFF2-40B4-BE49-F238E27FC236}">
                <a16:creationId xmlns:a16="http://schemas.microsoft.com/office/drawing/2014/main" id="{8D2D0740-1E27-4698-B5BB-3B4A10F781BF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50820" y="5185991"/>
            <a:ext cx="6566916" cy="1238710"/>
          </a:xfrm>
          <a:prstGeom prst="rect">
            <a:avLst/>
          </a:prstGeom>
        </p:spPr>
      </p:pic>
      <p:pic>
        <p:nvPicPr>
          <p:cNvPr id="37" name="object 11">
            <a:extLst>
              <a:ext uri="{FF2B5EF4-FFF2-40B4-BE49-F238E27FC236}">
                <a16:creationId xmlns:a16="http://schemas.microsoft.com/office/drawing/2014/main" id="{47463226-1EAE-40FC-9423-C0EA9CC4554A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609200" y="5253778"/>
            <a:ext cx="2450465" cy="1066799"/>
          </a:xfrm>
          <a:prstGeom prst="rect">
            <a:avLst/>
          </a:prstGeom>
        </p:spPr>
      </p:pic>
      <p:pic>
        <p:nvPicPr>
          <p:cNvPr id="38" name="object 11">
            <a:extLst>
              <a:ext uri="{FF2B5EF4-FFF2-40B4-BE49-F238E27FC236}">
                <a16:creationId xmlns:a16="http://schemas.microsoft.com/office/drawing/2014/main" id="{0A402355-AC47-4942-B7D8-591F5C1A98B7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727459" y="7667455"/>
            <a:ext cx="2450465" cy="1066799"/>
          </a:xfrm>
          <a:prstGeom prst="rect">
            <a:avLst/>
          </a:prstGeom>
        </p:spPr>
      </p:pic>
      <p:sp>
        <p:nvSpPr>
          <p:cNvPr id="39" name="object 14">
            <a:extLst>
              <a:ext uri="{FF2B5EF4-FFF2-40B4-BE49-F238E27FC236}">
                <a16:creationId xmlns:a16="http://schemas.microsoft.com/office/drawing/2014/main" id="{1EE1DA3D-5552-4165-86AF-5A387CF60031}"/>
              </a:ext>
            </a:extLst>
          </p:cNvPr>
          <p:cNvSpPr txBox="1"/>
          <p:nvPr/>
        </p:nvSpPr>
        <p:spPr>
          <a:xfrm>
            <a:off x="5960400" y="6590690"/>
            <a:ext cx="5677069" cy="751488"/>
          </a:xfrm>
          <a:prstGeom prst="rect">
            <a:avLst/>
          </a:prstGeom>
          <a:solidFill>
            <a:srgbClr val="FF3399"/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uk-U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соціально-педагогічної та мистецької освіти </a:t>
            </a:r>
          </a:p>
        </p:txBody>
      </p:sp>
      <p:sp>
        <p:nvSpPr>
          <p:cNvPr id="41" name="object 17">
            <a:extLst>
              <a:ext uri="{FF2B5EF4-FFF2-40B4-BE49-F238E27FC236}">
                <a16:creationId xmlns:a16="http://schemas.microsoft.com/office/drawing/2014/main" id="{2FA26382-D865-4599-9CAD-D17B8516B374}"/>
              </a:ext>
            </a:extLst>
          </p:cNvPr>
          <p:cNvSpPr txBox="1"/>
          <p:nvPr/>
        </p:nvSpPr>
        <p:spPr>
          <a:xfrm>
            <a:off x="13071203" y="5575972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uk-UA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object 17">
            <a:extLst>
              <a:ext uri="{FF2B5EF4-FFF2-40B4-BE49-F238E27FC236}">
                <a16:creationId xmlns:a16="http://schemas.microsoft.com/office/drawing/2014/main" id="{A458AC88-A359-4D7D-BC73-5A17EE5325CC}"/>
              </a:ext>
            </a:extLst>
          </p:cNvPr>
          <p:cNvSpPr txBox="1"/>
          <p:nvPr/>
        </p:nvSpPr>
        <p:spPr>
          <a:xfrm>
            <a:off x="13238195" y="8012896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en-US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object 14">
            <a:extLst>
              <a:ext uri="{FF2B5EF4-FFF2-40B4-BE49-F238E27FC236}">
                <a16:creationId xmlns:a16="http://schemas.microsoft.com/office/drawing/2014/main" id="{F241E97A-7A45-4AAD-B775-19672DAAB9FE}"/>
              </a:ext>
            </a:extLst>
          </p:cNvPr>
          <p:cNvSpPr txBox="1"/>
          <p:nvPr/>
        </p:nvSpPr>
        <p:spPr>
          <a:xfrm>
            <a:off x="5963430" y="5406123"/>
            <a:ext cx="5677069" cy="751488"/>
          </a:xfrm>
          <a:prstGeom prst="rect">
            <a:avLst/>
          </a:prstGeom>
          <a:solidFill>
            <a:srgbClr val="FF3399"/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uk-U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фізичної культури, спорту та психології </a:t>
            </a:r>
          </a:p>
        </p:txBody>
      </p:sp>
      <p:pic>
        <p:nvPicPr>
          <p:cNvPr id="46" name="object 13">
            <a:extLst>
              <a:ext uri="{FF2B5EF4-FFF2-40B4-BE49-F238E27FC236}">
                <a16:creationId xmlns:a16="http://schemas.microsoft.com/office/drawing/2014/main" id="{1AC38323-3CC5-4CCC-BCB7-060637347965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39374" y="7657349"/>
            <a:ext cx="6803655" cy="1104927"/>
          </a:xfrm>
          <a:prstGeom prst="rect">
            <a:avLst/>
          </a:prstGeom>
        </p:spPr>
      </p:pic>
      <p:sp>
        <p:nvSpPr>
          <p:cNvPr id="47" name="object 14">
            <a:extLst>
              <a:ext uri="{FF2B5EF4-FFF2-40B4-BE49-F238E27FC236}">
                <a16:creationId xmlns:a16="http://schemas.microsoft.com/office/drawing/2014/main" id="{463B6FAC-270B-4A3D-A6A9-00BFD813C434}"/>
              </a:ext>
            </a:extLst>
          </p:cNvPr>
          <p:cNvSpPr txBox="1"/>
          <p:nvPr/>
        </p:nvSpPr>
        <p:spPr>
          <a:xfrm>
            <a:off x="5888662" y="7816380"/>
            <a:ext cx="5829469" cy="751488"/>
          </a:xfrm>
          <a:prstGeom prst="rect">
            <a:avLst/>
          </a:prstGeom>
          <a:solidFill>
            <a:srgbClr val="FF3399"/>
          </a:solidFill>
        </p:spPr>
        <p:txBody>
          <a:bodyPr vert="horz" wrap="square" lIns="0" tIns="12700" rIns="0" bIns="0" rtlCol="0">
            <a:spAutoFit/>
          </a:bodyPr>
          <a:lstStyle/>
          <a:p>
            <a:pPr marL="9525" algn="ctr">
              <a:lnSpc>
                <a:spcPct val="100000"/>
              </a:lnSpc>
              <a:buSzPct val="95833"/>
              <a:tabLst>
                <a:tab pos="259079" algn="l"/>
              </a:tabLst>
            </a:pPr>
            <a:r>
              <a:rPr lang="uk-U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інформатики, математики та економіки </a:t>
            </a:r>
          </a:p>
        </p:txBody>
      </p:sp>
      <p:pic>
        <p:nvPicPr>
          <p:cNvPr id="48" name="object 11">
            <a:extLst>
              <a:ext uri="{FF2B5EF4-FFF2-40B4-BE49-F238E27FC236}">
                <a16:creationId xmlns:a16="http://schemas.microsoft.com/office/drawing/2014/main" id="{76E69D51-C4A9-4441-B4BF-13371C2B7C1A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657096" y="6396028"/>
            <a:ext cx="2450465" cy="1066799"/>
          </a:xfrm>
          <a:prstGeom prst="rect">
            <a:avLst/>
          </a:prstGeom>
        </p:spPr>
      </p:pic>
      <p:sp>
        <p:nvSpPr>
          <p:cNvPr id="50" name="object 17">
            <a:extLst>
              <a:ext uri="{FF2B5EF4-FFF2-40B4-BE49-F238E27FC236}">
                <a16:creationId xmlns:a16="http://schemas.microsoft.com/office/drawing/2014/main" id="{BBAB8358-CBA1-4332-B774-51D688D67F83}"/>
              </a:ext>
            </a:extLst>
          </p:cNvPr>
          <p:cNvSpPr txBox="1"/>
          <p:nvPr/>
        </p:nvSpPr>
        <p:spPr>
          <a:xfrm>
            <a:off x="13071204" y="6767885"/>
            <a:ext cx="1428991" cy="42479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62560" algn="ctr">
              <a:lnSpc>
                <a:spcPts val="2590"/>
              </a:lnSpc>
              <a:spcBef>
                <a:spcPts val="425"/>
              </a:spcBef>
            </a:pP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endParaRPr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2" name="Рисунок 51">
            <a:extLst>
              <a:ext uri="{FF2B5EF4-FFF2-40B4-BE49-F238E27FC236}">
                <a16:creationId xmlns:a16="http://schemas.microsoft.com/office/drawing/2014/main" id="{16013792-9EF4-45E4-8769-57E5F4C6E5E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4542" y="605404"/>
            <a:ext cx="1963513" cy="1853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21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 animBg="1"/>
      <p:bldP spid="17" grpId="0"/>
      <p:bldP spid="31" grpId="0" animBg="1"/>
      <p:bldP spid="34" grpId="0"/>
      <p:bldP spid="39" grpId="0" animBg="1"/>
      <p:bldP spid="41" grpId="0"/>
      <p:bldP spid="42" grpId="0"/>
      <p:bldP spid="44" grpId="0" animBg="1"/>
      <p:bldP spid="47" grpId="0" animBg="1"/>
      <p:bldP spid="5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Зал засідань">
  <a:themeElements>
    <a:clrScheme name="Зал засідань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Зал засідань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Зал засідань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1518</TotalTime>
  <Words>498</Words>
  <Application>Microsoft Office PowerPoint</Application>
  <PresentationFormat>Довільний</PresentationFormat>
  <Paragraphs>125</Paragraphs>
  <Slides>14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Times New Roman</vt:lpstr>
      <vt:lpstr>Wingdings 3</vt:lpstr>
      <vt:lpstr>Зал засідань</vt:lpstr>
      <vt:lpstr>Презентація PowerPoint</vt:lpstr>
      <vt:lpstr>  Підсумки роботи науково-методичної ради  за 2024/2025 н. р.</vt:lpstr>
      <vt:lpstr>Підсумки роботи науково-методичної ради  за 2024/2025 н. р.</vt:lpstr>
      <vt:lpstr>Підсумки роботи науково-методичної ради за 2024/2025 н. р.</vt:lpstr>
      <vt:lpstr>Підсумки роботи науково-методичної ради  за 2024/2025 н. р.</vt:lpstr>
      <vt:lpstr>Підсумки роботи науково-методичної ради за 2024/2025 н. р.</vt:lpstr>
      <vt:lpstr>Підсумки роботи науково-методичної ради  за 2024/2025 н. р.</vt:lpstr>
      <vt:lpstr>Підсумки роботи науково-методичної ради за 2024/2025 н. р.</vt:lpstr>
      <vt:lpstr>Підсумки роботи науково-методичної ради  за 2024/2025 н. р.</vt:lpstr>
      <vt:lpstr>Підсумки роботи науково-методичної ради за 2024/2025 н. р.</vt:lpstr>
      <vt:lpstr>Підсумки роботи науково-методичної ради  за 2024/2025 н. р.</vt:lpstr>
      <vt:lpstr>Підсумки роботи науково-методичної ради за 2024/2025 н. р.</vt:lpstr>
      <vt:lpstr>Підсумки роботи науково-методичної ради за 2024/2025 н. р.</vt:lpstr>
      <vt:lpstr>Підсумки роботи науково-методичної ради за 2024/2025 н. р.</vt:lpstr>
    </vt:vector>
  </TitlesOfParts>
  <Company>NMV KPI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Тетяна Желяскова</dc:creator>
  <cp:lastModifiedBy>Оксана Бунчук</cp:lastModifiedBy>
  <cp:revision>32</cp:revision>
  <dcterms:created xsi:type="dcterms:W3CDTF">2025-06-23T10:46:32Z</dcterms:created>
  <dcterms:modified xsi:type="dcterms:W3CDTF">2025-06-24T12:17:31Z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2021-07-05T00:00:00Z</vt:filetime>
  </property>
  <property fmtid="{D5CDD505-2E9C-101B-9397-08002B2CF9AE}" pid="3" name="Creator">
    <vt:lpwstr>Acrobat PDFMaker 17 для PowerPoint</vt:lpwstr>
  </property>
  <property fmtid="{D5CDD505-2E9C-101B-9397-08002B2CF9AE}" pid="4" name="LastSaved">
    <vt:filetime>2025-06-23T00:00:00Z</vt:filetime>
  </property>
  <property fmtid="{D5CDD505-2E9C-101B-9397-08002B2CF9AE}" pid="5" name="Producer">
    <vt:lpwstr>Adobe PDF Library 15.0</vt:lpwstr>
  </property>
</Properties>
</file>