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dministrator\Desktop\&#1053;&#1086;&#1074;&#1080;&#1081;%20&#1040;&#1088;&#1082;&#1091;&#1096;%20Microsoft%20Excel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dministrator\Desktop\&#1053;&#1086;&#1074;&#1080;&#1081;%20&#1040;&#1088;&#1082;&#1091;&#1096;%20Microsoft%20Excel.xlsx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uk-UA" sz="1800"/>
              <a:t>План видань по Університету на 2025-2026 н.р.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718156944234346"/>
          <c:y val="8.5057471264367815E-2"/>
          <c:w val="0.87281843055765662"/>
          <c:h val="0.7597215708537999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'2025-2026'!$C$3:$C$4</c:f>
              <c:strCache>
                <c:ptCount val="2"/>
                <c:pt idx="0">
                  <c:v>2025-2026 н.р.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accent2">
                  <a:lumMod val="60000"/>
                  <a:lumOff val="40000"/>
                </a:schemeClr>
              </a:solidFill>
            </a:ln>
            <a:effectLst/>
            <a:sp3d contourW="28575">
              <a:contourClr>
                <a:schemeClr val="accent2">
                  <a:lumMod val="60000"/>
                  <a:lumOff val="40000"/>
                </a:schemeClr>
              </a:contourClr>
            </a:sp3d>
          </c:spPr>
          <c:invertIfNegative val="0"/>
          <c:dLbls>
            <c:dLbl>
              <c:idx val="0"/>
              <c:layout>
                <c:manualLayout>
                  <c:x val="1.3481631277384564E-2"/>
                  <c:y val="-2.4464831804281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323-4BDF-8192-CBE8D894B83C}"/>
                </c:ext>
              </c:extLst>
            </c:dLbl>
            <c:dLbl>
              <c:idx val="1"/>
              <c:layout>
                <c:manualLayout>
                  <c:x val="1.2133468149646108E-2"/>
                  <c:y val="-2.65035677879713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323-4BDF-8192-CBE8D894B83C}"/>
                </c:ext>
              </c:extLst>
            </c:dLbl>
            <c:dLbl>
              <c:idx val="2"/>
              <c:layout>
                <c:manualLayout>
                  <c:x val="1.7526120660599834E-2"/>
                  <c:y val="-2.44648318042814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323-4BDF-8192-CBE8D894B83C}"/>
                </c:ext>
              </c:extLst>
            </c:dLbl>
            <c:dLbl>
              <c:idx val="3"/>
              <c:layout>
                <c:manualLayout>
                  <c:x val="1.2133468149646108E-2"/>
                  <c:y val="-2.4464831804281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23-4BDF-8192-CBE8D894B83C}"/>
                </c:ext>
              </c:extLst>
            </c:dLbl>
            <c:dLbl>
              <c:idx val="4"/>
              <c:layout>
                <c:manualLayout>
                  <c:x val="1.4829794405123021E-2"/>
                  <c:y val="-2.4464831804281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FC6-4EEA-9650-86E8E3A54A92}"/>
                </c:ext>
              </c:extLst>
            </c:dLbl>
            <c:spPr>
              <a:noFill/>
              <a:ln w="19050">
                <a:solidFill>
                  <a:schemeClr val="accent2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'2025-2026'!$B$5:$B$9</c:f>
              <c:strCache>
                <c:ptCount val="5"/>
                <c:pt idx="0">
                  <c:v>Факультет суспільно-гуманітарних наук та права  </c:v>
                </c:pt>
                <c:pt idx="1">
                  <c:v>Факультет природничих наук  </c:v>
                </c:pt>
                <c:pt idx="2">
                  <c:v>Факультет фізичної культури, спорту та психології  </c:v>
                </c:pt>
                <c:pt idx="3">
                  <c:v>Факультет соціально-педагогічної та мистецької освіти </c:v>
                </c:pt>
                <c:pt idx="4">
                  <c:v>Факультет інформатики, математики та економіки  </c:v>
                </c:pt>
              </c:strCache>
            </c:strRef>
          </c:cat>
          <c:val>
            <c:numRef>
              <c:f>'2025-2026'!$C$5:$C$9</c:f>
              <c:numCache>
                <c:formatCode>General</c:formatCode>
                <c:ptCount val="5"/>
                <c:pt idx="0">
                  <c:v>28</c:v>
                </c:pt>
                <c:pt idx="1">
                  <c:v>19</c:v>
                </c:pt>
                <c:pt idx="2">
                  <c:v>17</c:v>
                </c:pt>
                <c:pt idx="3">
                  <c:v>28</c:v>
                </c:pt>
                <c:pt idx="4">
                  <c:v>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323-4BDF-8192-CBE8D894B83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2049920"/>
        <c:axId val="172368256"/>
        <c:axId val="0"/>
      </c:bar3DChart>
      <c:catAx>
        <c:axId val="172049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72368256"/>
        <c:crosses val="autoZero"/>
        <c:auto val="1"/>
        <c:lblAlgn val="ctr"/>
        <c:lblOffset val="100"/>
        <c:noMultiLvlLbl val="0"/>
      </c:catAx>
      <c:valAx>
        <c:axId val="172368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72049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38100" cap="flat" cmpd="sng" algn="ctr">
      <a:solidFill>
        <a:schemeClr val="accent2">
          <a:lumMod val="75000"/>
        </a:schemeClr>
      </a:solidFill>
      <a:round/>
    </a:ln>
    <a:effectLst/>
  </c:spPr>
  <c:txPr>
    <a:bodyPr/>
    <a:lstStyle/>
    <a:p>
      <a:pPr>
        <a:defRPr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uk-UA" sz="1600"/>
              <a:t>План видань по Університету на 2025-2026 н.р. у %</a:t>
            </a:r>
          </a:p>
        </c:rich>
      </c:tx>
      <c:layout>
        <c:manualLayout>
          <c:xMode val="edge"/>
          <c:yMode val="edge"/>
          <c:x val="0.26819638406048302"/>
          <c:y val="1.6051364365971106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641970601132496E-2"/>
          <c:y val="0.13384478625565063"/>
          <c:w val="0.84540640047112758"/>
          <c:h val="0.75954424236296303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8F3-4414-9560-305198994C9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8F3-4414-9560-305198994C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8F3-4414-9560-305198994C9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8F3-4414-9560-305198994C9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8F3-4414-9560-305198994C92}"/>
              </c:ext>
            </c:extLst>
          </c:dPt>
          <c:dLbls>
            <c:dLbl>
              <c:idx val="0"/>
              <c:layout>
                <c:manualLayout>
                  <c:x val="-4.0941658137154556E-3"/>
                  <c:y val="2.1680216802168022E-2"/>
                </c:manualLayout>
              </c:layout>
              <c:spPr>
                <a:solidFill>
                  <a:sysClr val="window" lastClr="FFFFFF"/>
                </a:solidFill>
                <a:ln w="38100">
                  <a:solidFill>
                    <a:srgbClr val="5B9BD5"/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78F3-4414-9560-305198994C92}"/>
                </c:ext>
              </c:extLst>
            </c:dLbl>
            <c:dLbl>
              <c:idx val="1"/>
              <c:layout>
                <c:manualLayout>
                  <c:x val="-6.823609689525759E-3"/>
                  <c:y val="-3.2520325203252036E-2"/>
                </c:manualLayout>
              </c:layout>
              <c:spPr>
                <a:solidFill>
                  <a:sysClr val="window" lastClr="FFFFFF"/>
                </a:solidFill>
                <a:ln w="38100">
                  <a:solidFill>
                    <a:srgbClr val="ED7D31">
                      <a:lumMod val="60000"/>
                      <a:lumOff val="40000"/>
                    </a:srgb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78F3-4414-9560-305198994C92}"/>
                </c:ext>
              </c:extLst>
            </c:dLbl>
            <c:dLbl>
              <c:idx val="2"/>
              <c:layout>
                <c:manualLayout>
                  <c:x val="-2.4564994882292732E-2"/>
                  <c:y val="6.5040650406504065E-3"/>
                </c:manualLayout>
              </c:layout>
              <c:spPr>
                <a:solidFill>
                  <a:sysClr val="window" lastClr="FFFFFF"/>
                </a:solidFill>
                <a:ln w="38100">
                  <a:solidFill>
                    <a:srgbClr val="E7E6E6">
                      <a:lumMod val="50000"/>
                    </a:srgb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0.1951552371204367"/>
                  <c:y val="-3.03523035230352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8F3-4414-9560-305198994C92}"/>
                </c:ext>
              </c:extLst>
            </c:dLbl>
            <c:dLbl>
              <c:idx val="4"/>
              <c:layout>
                <c:manualLayout>
                  <c:x val="3.002388263391334E-2"/>
                  <c:y val="-0.12357723577235773"/>
                </c:manualLayout>
              </c:layout>
              <c:spPr>
                <a:solidFill>
                  <a:sysClr val="window" lastClr="FFFFFF"/>
                </a:solidFill>
                <a:ln w="38100">
                  <a:solidFill>
                    <a:srgbClr val="4472C4"/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78F3-4414-9560-305198994C92}"/>
                </c:ext>
              </c:extLst>
            </c:dLbl>
            <c:spPr>
              <a:solidFill>
                <a:sysClr val="window" lastClr="FFFFFF"/>
              </a:solidFill>
              <a:ln w="38100">
                <a:solidFill>
                  <a:srgbClr val="FFC000">
                    <a:lumMod val="60000"/>
                    <a:lumOff val="40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'2025-2026'!$B$5:$B$9</c:f>
              <c:strCache>
                <c:ptCount val="5"/>
                <c:pt idx="0">
                  <c:v>Факультет суспільно-гуманітарних наук та права  </c:v>
                </c:pt>
                <c:pt idx="1">
                  <c:v>Факультет природничих наук  </c:v>
                </c:pt>
                <c:pt idx="2">
                  <c:v>Факультет фізичної культури, спорту та психології  </c:v>
                </c:pt>
                <c:pt idx="3">
                  <c:v>Факультет соціально-педагогічної та мистецької освіти </c:v>
                </c:pt>
                <c:pt idx="4">
                  <c:v>Факультет інформатики, математики та економіки  </c:v>
                </c:pt>
              </c:strCache>
            </c:strRef>
          </c:cat>
          <c:val>
            <c:numRef>
              <c:f>'2025-2026'!$C$5:$C$9</c:f>
              <c:numCache>
                <c:formatCode>General</c:formatCode>
                <c:ptCount val="5"/>
                <c:pt idx="0">
                  <c:v>28</c:v>
                </c:pt>
                <c:pt idx="1">
                  <c:v>19</c:v>
                </c:pt>
                <c:pt idx="2">
                  <c:v>17</c:v>
                </c:pt>
                <c:pt idx="3">
                  <c:v>28</c:v>
                </c:pt>
                <c:pt idx="4">
                  <c:v>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78F3-4414-9560-305198994C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38100" cap="flat" cmpd="sng" algn="ctr">
      <a:solidFill>
        <a:srgbClr val="00B050"/>
      </a:solidFill>
      <a:round/>
    </a:ln>
    <a:effectLst/>
  </c:spPr>
  <c:txPr>
    <a:bodyPr/>
    <a:lstStyle/>
    <a:p>
      <a:pPr>
        <a:defRPr sz="1100"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uk-UA" sz="1600" b="1" dirty="0"/>
              <a:t>Виконання плану видань по Університету </a:t>
            </a:r>
            <a:r>
              <a:rPr lang="uk-UA" sz="1600" b="1" dirty="0" smtClean="0"/>
              <a:t>за </a:t>
            </a:r>
            <a:r>
              <a:rPr lang="uk-UA" sz="1600" b="1" dirty="0"/>
              <a:t>2024-2025 н.р. 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Аркуш1!$C$3:$C$4</c:f>
              <c:strCache>
                <c:ptCount val="2"/>
                <c:pt idx="0">
                  <c:v>Заплановано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 w="19050">
                <a:solidFill>
                  <a:srgbClr val="00B05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accent6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Аркуш1!$B$5:$B$9</c:f>
              <c:strCache>
                <c:ptCount val="5"/>
                <c:pt idx="0">
                  <c:v>Факультет суспільно-гуманітарних наук та права  </c:v>
                </c:pt>
                <c:pt idx="1">
                  <c:v>Факультет природничих наук  </c:v>
                </c:pt>
                <c:pt idx="2">
                  <c:v>Факультет фізичної культури, спорту та психології  </c:v>
                </c:pt>
                <c:pt idx="3">
                  <c:v>Факультет соціально-педагогічної та мистецької освіти </c:v>
                </c:pt>
                <c:pt idx="4">
                  <c:v>Факультет інформатики, математики та економіки  </c:v>
                </c:pt>
              </c:strCache>
            </c:strRef>
          </c:cat>
          <c:val>
            <c:numRef>
              <c:f>Аркуш1!$C$5:$C$9</c:f>
              <c:numCache>
                <c:formatCode>General</c:formatCode>
                <c:ptCount val="5"/>
                <c:pt idx="0">
                  <c:v>36</c:v>
                </c:pt>
                <c:pt idx="1">
                  <c:v>22</c:v>
                </c:pt>
                <c:pt idx="2">
                  <c:v>29</c:v>
                </c:pt>
                <c:pt idx="3">
                  <c:v>18</c:v>
                </c:pt>
                <c:pt idx="4">
                  <c:v>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CA4-411B-8A10-135BF497560B}"/>
            </c:ext>
          </c:extLst>
        </c:ser>
        <c:ser>
          <c:idx val="1"/>
          <c:order val="1"/>
          <c:tx>
            <c:strRef>
              <c:f>Аркуш1!$D$3:$D$4</c:f>
              <c:strCache>
                <c:ptCount val="2"/>
                <c:pt idx="0">
                  <c:v>Виконано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7.9365079365079846E-3"/>
                  <c:y val="-2.02020202020202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CA4-411B-8A10-135BF497560B}"/>
                </c:ext>
              </c:extLst>
            </c:dLbl>
            <c:dLbl>
              <c:idx val="1"/>
              <c:layout>
                <c:manualLayout>
                  <c:x val="9.2592592592592587E-3"/>
                  <c:y val="-2.02020202020209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CA4-411B-8A10-135BF497560B}"/>
                </c:ext>
              </c:extLst>
            </c:dLbl>
            <c:dLbl>
              <c:idx val="2"/>
              <c:layout>
                <c:manualLayout>
                  <c:x val="7.9365079365078389E-3"/>
                  <c:y val="-4.0404040404040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CA4-411B-8A10-135BF497560B}"/>
                </c:ext>
              </c:extLst>
            </c:dLbl>
            <c:dLbl>
              <c:idx val="3"/>
              <c:layout>
                <c:manualLayout>
                  <c:x val="1.3227513227513227E-2"/>
                  <c:y val="-1.2121212121212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CA4-411B-8A10-135BF497560B}"/>
                </c:ext>
              </c:extLst>
            </c:dLbl>
            <c:dLbl>
              <c:idx val="4"/>
              <c:layout>
                <c:manualLayout>
                  <c:x val="1.1904761904761712E-2"/>
                  <c:y val="-3.703660918696725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CA4-411B-8A10-135BF497560B}"/>
                </c:ext>
              </c:extLst>
            </c:dLbl>
            <c:spPr>
              <a:noFill/>
              <a:ln w="28575">
                <a:solidFill>
                  <a:schemeClr val="accent2">
                    <a:lumMod val="75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Аркуш1!$B$5:$B$9</c:f>
              <c:strCache>
                <c:ptCount val="5"/>
                <c:pt idx="0">
                  <c:v>Факультет суспільно-гуманітарних наук та права  </c:v>
                </c:pt>
                <c:pt idx="1">
                  <c:v>Факультет природничих наук  </c:v>
                </c:pt>
                <c:pt idx="2">
                  <c:v>Факультет фізичної культури, спорту та психології  </c:v>
                </c:pt>
                <c:pt idx="3">
                  <c:v>Факультет соціально-педагогічної та мистецької освіти </c:v>
                </c:pt>
                <c:pt idx="4">
                  <c:v>Факультет інформатики, математики та економіки  </c:v>
                </c:pt>
              </c:strCache>
            </c:strRef>
          </c:cat>
          <c:val>
            <c:numRef>
              <c:f>Аркуш1!$D$5:$D$9</c:f>
              <c:numCache>
                <c:formatCode>General</c:formatCode>
                <c:ptCount val="5"/>
                <c:pt idx="0">
                  <c:v>25</c:v>
                </c:pt>
                <c:pt idx="1">
                  <c:v>9</c:v>
                </c:pt>
                <c:pt idx="2">
                  <c:v>20</c:v>
                </c:pt>
                <c:pt idx="3">
                  <c:v>10</c:v>
                </c:pt>
                <c:pt idx="4">
                  <c:v>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CA4-411B-8A10-135BF497560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0518272"/>
        <c:axId val="200520064"/>
        <c:axId val="0"/>
      </c:bar3DChart>
      <c:catAx>
        <c:axId val="200518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00520064"/>
        <c:crosses val="autoZero"/>
        <c:auto val="1"/>
        <c:lblAlgn val="ctr"/>
        <c:lblOffset val="100"/>
        <c:noMultiLvlLbl val="0"/>
      </c:catAx>
      <c:valAx>
        <c:axId val="200520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0051827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38100" cap="flat" cmpd="sng" algn="ctr">
      <a:solidFill>
        <a:srgbClr val="00B050"/>
      </a:solidFill>
      <a:round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uk-UA" sz="1600"/>
              <a:t>Виконання плану видань по Університету за 2024-2025 н.р. у % 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19E-49B0-9247-8087AB12F8A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19E-49B0-9247-8087AB12F8A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19E-49B0-9247-8087AB12F8A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019E-49B0-9247-8087AB12F8A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019E-49B0-9247-8087AB12F8A7}"/>
              </c:ext>
            </c:extLst>
          </c:dPt>
          <c:dLbls>
            <c:dLbl>
              <c:idx val="0"/>
              <c:layout>
                <c:manualLayout>
                  <c:x val="-1.1490022080573165E-2"/>
                  <c:y val="3.001373280352339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19E-49B0-9247-8087AB12F8A7}"/>
                </c:ext>
              </c:extLst>
            </c:dLbl>
            <c:dLbl>
              <c:idx val="1"/>
              <c:layout>
                <c:manualLayout>
                  <c:x val="-9.7000643108723759E-17"/>
                  <c:y val="-3.302373581011359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19E-49B0-9247-8087AB12F8A7}"/>
                </c:ext>
              </c:extLst>
            </c:dLbl>
            <c:dLbl>
              <c:idx val="4"/>
              <c:layout>
                <c:manualLayout>
                  <c:x val="8.3471545223513716E-2"/>
                  <c:y val="-1.42759399657086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19E-49B0-9247-8087AB12F8A7}"/>
                </c:ext>
              </c:extLst>
            </c:dLbl>
            <c:spPr>
              <a:solidFill>
                <a:sysClr val="window" lastClr="FFFFFF"/>
              </a:solidFill>
              <a:ln w="28575">
                <a:solidFill>
                  <a:srgbClr val="FF0000"/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Аркуш1!$B$5:$B$9</c:f>
              <c:strCache>
                <c:ptCount val="5"/>
                <c:pt idx="0">
                  <c:v>Факультет суспільно-гуманітарних наук та права  </c:v>
                </c:pt>
                <c:pt idx="1">
                  <c:v>Факультет природничих наук  </c:v>
                </c:pt>
                <c:pt idx="2">
                  <c:v>Факультет фізичної культури, спорту та психології  </c:v>
                </c:pt>
                <c:pt idx="3">
                  <c:v>Факультет соціально-педагогічної та мистецької освіти </c:v>
                </c:pt>
                <c:pt idx="4">
                  <c:v>Факультет інформатики, математики та економіки  </c:v>
                </c:pt>
              </c:strCache>
            </c:strRef>
          </c:cat>
          <c:val>
            <c:numRef>
              <c:f>Аркуш1!$C$5:$C$9</c:f>
              <c:numCache>
                <c:formatCode>General</c:formatCode>
                <c:ptCount val="5"/>
                <c:pt idx="0">
                  <c:v>36</c:v>
                </c:pt>
                <c:pt idx="1">
                  <c:v>22</c:v>
                </c:pt>
                <c:pt idx="2">
                  <c:v>29</c:v>
                </c:pt>
                <c:pt idx="3">
                  <c:v>18</c:v>
                </c:pt>
                <c:pt idx="4">
                  <c:v>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019E-49B0-9247-8087AB12F8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38100" cap="flat" cmpd="sng" algn="ctr">
      <a:solidFill>
        <a:srgbClr val="00B050"/>
      </a:solidFill>
      <a:round/>
    </a:ln>
    <a:effectLst/>
  </c:spPr>
  <c:txPr>
    <a:bodyPr/>
    <a:lstStyle/>
    <a:p>
      <a:pPr>
        <a:defRPr sz="1100"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2">
            <a:extLst>
              <a:ext uri="{FF2B5EF4-FFF2-40B4-BE49-F238E27FC236}">
                <a16:creationI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6="http://schemas.microsoft.com/office/drawing/2014/main" xmlns:lc="http://schemas.openxmlformats.org/drawingml/2006/lockedCanvas" id="{D3D63CC2-AE71-4822-8897-B2D37388C5A6}"/>
              </a:ext>
            </a:extLst>
          </p:cNvPr>
          <p:cNvGraphicFramePr/>
          <p:nvPr/>
        </p:nvGraphicFramePr>
        <p:xfrm>
          <a:off x="-138112" y="314325"/>
          <a:ext cx="9420225" cy="6229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4384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>
            <a:extLst>
              <a:ext uri="{FF2B5EF4-FFF2-40B4-BE49-F238E27FC236}">
                <a16:creationI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6="http://schemas.microsoft.com/office/drawing/2014/main" xmlns:lc="http://schemas.openxmlformats.org/drawingml/2006/lockedCanvas" id="{E749D026-904C-4310-AA81-CF51EADB0D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7595702"/>
              </p:ext>
            </p:extLst>
          </p:nvPr>
        </p:nvGraphicFramePr>
        <p:xfrm>
          <a:off x="-80962" y="500062"/>
          <a:ext cx="9305925" cy="5857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1169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3">
            <a:extLst>
              <a:ext uri="{FF2B5EF4-FFF2-40B4-BE49-F238E27FC236}">
                <a16:creationI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6="http://schemas.microsoft.com/office/drawing/2014/main" xmlns:lc="http://schemas.openxmlformats.org/drawingml/2006/lockedCanvas" id="{38ED71E3-2E14-4FFF-A5DE-D675432D29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0838198"/>
              </p:ext>
            </p:extLst>
          </p:nvPr>
        </p:nvGraphicFramePr>
        <p:xfrm>
          <a:off x="-228600" y="285750"/>
          <a:ext cx="9601200" cy="6286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3922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>
            <a:extLst>
              <a:ext uri="{FF2B5EF4-FFF2-40B4-BE49-F238E27FC236}">
                <a16:creationI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6="http://schemas.microsoft.com/office/drawing/2014/main" xmlns:lc="http://schemas.openxmlformats.org/drawingml/2006/lockedCanvas" id="{910EC477-785F-4684-947C-6194EF40B3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0830026"/>
              </p:ext>
            </p:extLst>
          </p:nvPr>
        </p:nvGraphicFramePr>
        <p:xfrm>
          <a:off x="-228600" y="352425"/>
          <a:ext cx="9601200" cy="6153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82726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фіс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Офіс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Офіс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Офіс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Офіс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Офіс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Офіс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Офіс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Офіс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Офіс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Офіс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Офіс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88</Words>
  <Application>Microsoft Office PowerPoint</Application>
  <PresentationFormat>Экран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User</cp:lastModifiedBy>
  <cp:revision>3</cp:revision>
  <dcterms:created xsi:type="dcterms:W3CDTF">2025-10-20T08:38:04Z</dcterms:created>
  <dcterms:modified xsi:type="dcterms:W3CDTF">2025-10-21T09:29:36Z</dcterms:modified>
</cp:coreProperties>
</file>